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82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5" d="100"/>
          <a:sy n="95" d="100"/>
        </p:scale>
        <p:origin x="-450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E02A-1DD0-49DE-A31F-C1BC1F792B4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8357-5E6A-4455-96E6-83FDE4022D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E02A-1DD0-49DE-A31F-C1BC1F792B4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8357-5E6A-4455-96E6-83FDE4022D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E02A-1DD0-49DE-A31F-C1BC1F792B4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8357-5E6A-4455-96E6-83FDE4022D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E02A-1DD0-49DE-A31F-C1BC1F792B4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8357-5E6A-4455-96E6-83FDE4022D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E02A-1DD0-49DE-A31F-C1BC1F792B4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8357-5E6A-4455-96E6-83FDE4022D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E02A-1DD0-49DE-A31F-C1BC1F792B4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8357-5E6A-4455-96E6-83FDE4022D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E02A-1DD0-49DE-A31F-C1BC1F792B4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8357-5E6A-4455-96E6-83FDE4022D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E02A-1DD0-49DE-A31F-C1BC1F792B4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8357-5E6A-4455-96E6-83FDE4022D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E02A-1DD0-49DE-A31F-C1BC1F792B4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8357-5E6A-4455-96E6-83FDE4022D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E02A-1DD0-49DE-A31F-C1BC1F792B4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8357-5E6A-4455-96E6-83FDE4022D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CE02A-1DD0-49DE-A31F-C1BC1F792B4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E8357-5E6A-4455-96E6-83FDE4022D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CE02A-1DD0-49DE-A31F-C1BC1F792B4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E8357-5E6A-4455-96E6-83FDE4022D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CS" dirty="0" smtClean="0"/>
              <a:t>Магнетотерапија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Cyrl-CS" dirty="0" smtClean="0"/>
          </a:p>
          <a:p>
            <a:r>
              <a:rPr lang="sr-Cyrl-CS" dirty="0" smtClean="0"/>
              <a:t>Доц др Т.Луковић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en-US" dirty="0" err="1" smtClean="0"/>
              <a:t>Захваљући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присуству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феромагнетних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супстанци</a:t>
            </a:r>
            <a:r>
              <a:rPr lang="en-US" altLang="en-US" dirty="0" smtClean="0"/>
              <a:t> МП </a:t>
            </a:r>
            <a:r>
              <a:rPr lang="en-US" altLang="en-US" dirty="0" err="1" smtClean="0"/>
              <a:t>изазива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хиперполаризацију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на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северном</a:t>
            </a:r>
            <a:r>
              <a:rPr lang="en-US" altLang="en-US" dirty="0" smtClean="0"/>
              <a:t>, а </a:t>
            </a:r>
            <a:r>
              <a:rPr lang="en-US" altLang="en-US" dirty="0" err="1" smtClean="0"/>
              <a:t>хипополаризацију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на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јужном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полу</a:t>
            </a:r>
            <a:r>
              <a:rPr lang="en-US" altLang="en-US" dirty="0" smtClean="0"/>
              <a:t>: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en-US" sz="2600" dirty="0" smtClean="0"/>
              <a:t>п</a:t>
            </a:r>
            <a:r>
              <a:rPr lang="sr-Cyrl-CS" altLang="en-US" sz="2600" dirty="0" smtClean="0"/>
              <a:t>овећав</a:t>
            </a:r>
            <a:r>
              <a:rPr lang="en-US" altLang="en-US" sz="2600" dirty="0" smtClean="0"/>
              <a:t>а </a:t>
            </a:r>
            <a:r>
              <a:rPr lang="en-US" altLang="en-US" sz="2600" dirty="0" err="1" smtClean="0"/>
              <a:t>пропустљивост</a:t>
            </a:r>
            <a:r>
              <a:rPr lang="en-US" altLang="en-US" sz="2600" dirty="0" smtClean="0"/>
              <a:t> </a:t>
            </a:r>
            <a:r>
              <a:rPr lang="en-US" altLang="en-US" sz="2600" dirty="0" err="1" smtClean="0"/>
              <a:t>ћелијске</a:t>
            </a:r>
            <a:r>
              <a:rPr lang="en-US" altLang="en-US" sz="2600" dirty="0" smtClean="0"/>
              <a:t> </a:t>
            </a:r>
            <a:r>
              <a:rPr lang="en-US" altLang="en-US" sz="2600" dirty="0" err="1" smtClean="0"/>
              <a:t>мембране</a:t>
            </a:r>
            <a:r>
              <a:rPr lang="en-US" altLang="en-US" sz="2600" dirty="0" smtClean="0"/>
              <a:t> </a:t>
            </a:r>
            <a:r>
              <a:rPr lang="en-US" altLang="en-US" sz="2600" dirty="0" err="1" smtClean="0"/>
              <a:t>без</a:t>
            </a:r>
            <a:r>
              <a:rPr lang="en-US" altLang="en-US" sz="2600" dirty="0" smtClean="0"/>
              <a:t> </a:t>
            </a:r>
            <a:r>
              <a:rPr lang="en-US" altLang="en-US" sz="2600" dirty="0" err="1" smtClean="0"/>
              <a:t>утрошка</a:t>
            </a:r>
            <a:r>
              <a:rPr lang="en-US" altLang="en-US" sz="2600" dirty="0" smtClean="0"/>
              <a:t> </a:t>
            </a:r>
            <a:r>
              <a:rPr lang="en-US" altLang="en-US" sz="2600" dirty="0" err="1" smtClean="0"/>
              <a:t>енергије</a:t>
            </a:r>
            <a:endParaRPr lang="en-US" altLang="en-US" sz="2600" dirty="0" smtClean="0"/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en-US" sz="2600" dirty="0" err="1" smtClean="0"/>
              <a:t>пораст</a:t>
            </a:r>
            <a:r>
              <a:rPr lang="sr-Latn-CS" altLang="en-US" sz="2600" dirty="0" smtClean="0"/>
              <a:t> pO2 </a:t>
            </a:r>
            <a:r>
              <a:rPr lang="sr-Cyrl-CS" altLang="en-US" sz="2600" dirty="0" smtClean="0"/>
              <a:t>и до</a:t>
            </a:r>
            <a:r>
              <a:rPr lang="sr-Latn-CS" altLang="en-US" sz="2600" dirty="0" smtClean="0"/>
              <a:t> </a:t>
            </a:r>
            <a:r>
              <a:rPr lang="sr-Latn-CS" altLang="en-US" sz="2600" dirty="0" smtClean="0"/>
              <a:t>200%</a:t>
            </a:r>
            <a:endParaRPr lang="en-US" altLang="en-US" sz="2600" dirty="0" smtClean="0"/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en-US" sz="2600" dirty="0" err="1" smtClean="0"/>
              <a:t>пораст</a:t>
            </a:r>
            <a:r>
              <a:rPr lang="sr-Latn-CS" altLang="en-US" sz="2600" dirty="0" smtClean="0"/>
              <a:t> </a:t>
            </a:r>
            <a:r>
              <a:rPr lang="sr-Latn-CS" altLang="en-US" sz="2600" dirty="0" smtClean="0"/>
              <a:t>ATP</a:t>
            </a:r>
            <a:endParaRPr lang="sr-Cyrl-CS" altLang="en-US" sz="2600" dirty="0" smtClean="0"/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sr-Cyrl-CS" altLang="en-US" sz="2600" dirty="0" smtClean="0"/>
              <a:t>н</a:t>
            </a:r>
            <a:r>
              <a:rPr lang="sr-Cyrl-CS" altLang="en-US" sz="2600" dirty="0" smtClean="0"/>
              <a:t>ормализација мембранског потенцијала</a:t>
            </a:r>
            <a:endParaRPr lang="en-US" altLang="en-US" sz="26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Секундарни ефекти МП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en-US" dirty="0" err="1" smtClean="0"/>
              <a:t>Вазодилатација</a:t>
            </a:r>
            <a:endParaRPr lang="en-US" altLang="en-US" dirty="0" smtClean="0"/>
          </a:p>
          <a:p>
            <a:r>
              <a:rPr lang="en-US" altLang="en-US" dirty="0" err="1" smtClean="0"/>
              <a:t>Смањење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вискозитета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крви</a:t>
            </a:r>
            <a:r>
              <a:rPr lang="en-US" altLang="en-US" dirty="0" smtClean="0"/>
              <a:t> (</a:t>
            </a:r>
            <a:r>
              <a:rPr lang="en-US" altLang="en-US" dirty="0" err="1" smtClean="0"/>
              <a:t>антитромботички</a:t>
            </a:r>
            <a:r>
              <a:rPr lang="en-US" altLang="en-US" dirty="0" smtClean="0"/>
              <a:t>)</a:t>
            </a:r>
          </a:p>
          <a:p>
            <a:r>
              <a:rPr lang="en-US" altLang="en-US" dirty="0" err="1" smtClean="0"/>
              <a:t>Побољшање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реолошких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особина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крви</a:t>
            </a:r>
            <a:endParaRPr lang="en-US" altLang="en-US" dirty="0" smtClean="0"/>
          </a:p>
          <a:p>
            <a:r>
              <a:rPr lang="en-US" altLang="en-US" dirty="0" err="1" smtClean="0"/>
              <a:t>Антиедематозни</a:t>
            </a:r>
            <a:endParaRPr lang="en-US" altLang="en-US" dirty="0" smtClean="0"/>
          </a:p>
          <a:p>
            <a:r>
              <a:rPr lang="en-US" altLang="en-US" dirty="0" err="1" smtClean="0"/>
              <a:t>Антиинфламаторни</a:t>
            </a:r>
            <a:endParaRPr lang="en-US" altLang="en-US" dirty="0" smtClean="0"/>
          </a:p>
          <a:p>
            <a:r>
              <a:rPr lang="en-US" altLang="en-US" dirty="0" err="1" smtClean="0"/>
              <a:t>Трофички</a:t>
            </a:r>
            <a:endParaRPr lang="en-US" altLang="en-US" dirty="0" smtClean="0"/>
          </a:p>
          <a:p>
            <a:r>
              <a:rPr lang="en-US" altLang="en-US" dirty="0" err="1" smtClean="0"/>
              <a:t>Ст</a:t>
            </a:r>
            <a:r>
              <a:rPr lang="sr-Cyrl-CS" altLang="en-US" dirty="0" smtClean="0"/>
              <a:t>имулација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калуса</a:t>
            </a:r>
            <a:r>
              <a:rPr lang="en-US" altLang="en-US" dirty="0" smtClean="0"/>
              <a:t>; </a:t>
            </a:r>
            <a:r>
              <a:rPr lang="en-US" altLang="en-US" dirty="0" err="1" smtClean="0"/>
              <a:t>зарастање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рана</a:t>
            </a:r>
            <a:endParaRPr lang="en-US" altLang="en-US" dirty="0" smtClean="0"/>
          </a:p>
          <a:p>
            <a:r>
              <a:rPr lang="en-US" altLang="en-US" dirty="0" err="1" smtClean="0"/>
              <a:t>Аналгетски</a:t>
            </a:r>
            <a:endParaRPr lang="en-US" altLang="en-US" dirty="0" smtClean="0"/>
          </a:p>
          <a:p>
            <a:r>
              <a:rPr lang="en-US" altLang="en-US" dirty="0" err="1" smtClean="0"/>
              <a:t>Седација</a:t>
            </a:r>
            <a:endParaRPr lang="en-US" altLang="en-US" dirty="0" smtClean="0"/>
          </a:p>
          <a:p>
            <a:r>
              <a:rPr lang="en-US" altLang="en-US" dirty="0" err="1" smtClean="0"/>
              <a:t>Побољшање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имунитета</a:t>
            </a:r>
            <a:endParaRPr lang="en-US" altLang="en-US" dirty="0" smtClean="0"/>
          </a:p>
          <a:p>
            <a:r>
              <a:rPr lang="en-US" altLang="en-US" dirty="0" err="1" smtClean="0"/>
              <a:t>Стимулација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ендокриних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функција</a:t>
            </a:r>
            <a:endParaRPr lang="sr-Cyrl-CS" altLang="en-US" dirty="0" smtClean="0"/>
          </a:p>
          <a:p>
            <a:r>
              <a:rPr lang="sr-Cyrl-CS" altLang="en-US" dirty="0" smtClean="0"/>
              <a:t>Побољшање адаптационих ососбина</a:t>
            </a:r>
            <a:endParaRPr lang="en-US" alt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spcBef>
                <a:spcPts val="1800"/>
              </a:spcBef>
              <a:buFont typeface="Wingdings" panose="05000000000000000000" pitchFamily="2" charset="2"/>
              <a:buNone/>
            </a:pPr>
            <a:r>
              <a:rPr lang="en-US" altLang="en-US" dirty="0" err="1" smtClean="0"/>
              <a:t>Апарат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за</a:t>
            </a:r>
            <a:r>
              <a:rPr lang="en-US" altLang="en-US" dirty="0" smtClean="0"/>
              <a:t> МТ </a:t>
            </a:r>
            <a:r>
              <a:rPr lang="en-US" altLang="en-US" dirty="0" err="1" smtClean="0"/>
              <a:t>се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састоји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из</a:t>
            </a:r>
            <a:r>
              <a:rPr lang="en-US" altLang="en-US" dirty="0" smtClean="0"/>
              <a:t>:</a:t>
            </a:r>
          </a:p>
          <a:p>
            <a:pPr lvl="1">
              <a:lnSpc>
                <a:spcPct val="150000"/>
              </a:lnSpc>
              <a:spcBef>
                <a:spcPts val="1800"/>
              </a:spcBef>
              <a:buFont typeface="Wingdings" pitchFamily="2" charset="2"/>
              <a:buChar char="§"/>
            </a:pPr>
            <a:r>
              <a:rPr lang="en-US" altLang="en-US" sz="2200" b="1" dirty="0" err="1" smtClean="0"/>
              <a:t>управљачке</a:t>
            </a:r>
            <a:r>
              <a:rPr lang="en-US" altLang="en-US" sz="2200" b="1" dirty="0" smtClean="0"/>
              <a:t> </a:t>
            </a:r>
            <a:r>
              <a:rPr lang="en-US" altLang="en-US" sz="2200" b="1" dirty="0" err="1" smtClean="0"/>
              <a:t>јединице</a:t>
            </a:r>
            <a:r>
              <a:rPr lang="en-US" altLang="en-US" sz="2200" b="1" dirty="0" smtClean="0"/>
              <a:t> </a:t>
            </a:r>
            <a:r>
              <a:rPr lang="sr-Cyrl-CS" altLang="en-US" sz="2200" b="1" dirty="0" smtClean="0"/>
              <a:t>:</a:t>
            </a:r>
            <a:r>
              <a:rPr lang="en-US" altLang="en-US" sz="2200" dirty="0" err="1" smtClean="0"/>
              <a:t>генератор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електричних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импулса</a:t>
            </a:r>
            <a:endParaRPr lang="en-US" altLang="en-US" sz="2200" dirty="0" smtClean="0"/>
          </a:p>
          <a:p>
            <a:pPr lvl="1">
              <a:lnSpc>
                <a:spcPct val="150000"/>
              </a:lnSpc>
              <a:spcBef>
                <a:spcPts val="1800"/>
              </a:spcBef>
              <a:buFont typeface="Wingdings" pitchFamily="2" charset="2"/>
              <a:buChar char="§"/>
            </a:pPr>
            <a:r>
              <a:rPr lang="en-US" altLang="en-US" sz="2200" b="1" dirty="0" err="1" smtClean="0"/>
              <a:t>соленоида</a:t>
            </a:r>
            <a:r>
              <a:rPr lang="en-US" altLang="en-US" sz="2200" dirty="0" smtClean="0"/>
              <a:t> </a:t>
            </a:r>
            <a:r>
              <a:rPr lang="en-US" altLang="en-US" sz="2200" dirty="0" smtClean="0"/>
              <a:t>у </a:t>
            </a:r>
            <a:r>
              <a:rPr lang="en-US" altLang="en-US" sz="2200" dirty="0" err="1" smtClean="0"/>
              <a:t>облику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плоча</a:t>
            </a:r>
            <a:r>
              <a:rPr lang="en-US" altLang="en-US" sz="2200" dirty="0" smtClean="0"/>
              <a:t>, </a:t>
            </a:r>
            <a:r>
              <a:rPr lang="en-US" altLang="en-US" sz="2200" dirty="0" err="1" smtClean="0"/>
              <a:t>антена</a:t>
            </a:r>
            <a:r>
              <a:rPr lang="en-US" altLang="en-US" sz="2200" dirty="0" smtClean="0"/>
              <a:t>, </a:t>
            </a:r>
            <a:r>
              <a:rPr lang="en-US" altLang="en-US" sz="2200" dirty="0" err="1" smtClean="0"/>
              <a:t>обруча</a:t>
            </a:r>
            <a:r>
              <a:rPr lang="en-US" altLang="en-US" sz="2200" dirty="0" smtClean="0"/>
              <a:t>, </a:t>
            </a:r>
            <a:r>
              <a:rPr lang="en-US" altLang="en-US" sz="2200" dirty="0" err="1" smtClean="0"/>
              <a:t>душека</a:t>
            </a:r>
            <a:r>
              <a:rPr lang="en-US" altLang="en-US" sz="2200" dirty="0" smtClean="0"/>
              <a:t>, </a:t>
            </a:r>
            <a:r>
              <a:rPr lang="en-US" altLang="en-US" sz="2200" dirty="0" err="1" smtClean="0"/>
              <a:t>подлошки</a:t>
            </a:r>
            <a:r>
              <a:rPr lang="en-US" altLang="en-US" sz="2200" dirty="0" smtClean="0"/>
              <a:t>, </a:t>
            </a:r>
            <a:r>
              <a:rPr lang="en-US" altLang="en-US" sz="2200" dirty="0" err="1" smtClean="0"/>
              <a:t>манжетни</a:t>
            </a:r>
            <a:r>
              <a:rPr lang="en-US" altLang="en-US" sz="2200" dirty="0" smtClean="0"/>
              <a:t>, </a:t>
            </a:r>
            <a:r>
              <a:rPr lang="en-US" altLang="en-US" sz="2200" dirty="0" err="1" smtClean="0"/>
              <a:t>специјалне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столице</a:t>
            </a:r>
            <a:endParaRPr lang="sr-Cyrl-CS" altLang="en-US" sz="2200" dirty="0" smtClean="0"/>
          </a:p>
          <a:p>
            <a:pPr lvl="1">
              <a:lnSpc>
                <a:spcPct val="150000"/>
              </a:lnSpc>
              <a:spcBef>
                <a:spcPts val="1800"/>
              </a:spcBef>
              <a:buFont typeface="Wingdings" pitchFamily="2" charset="2"/>
              <a:buChar char="§"/>
            </a:pPr>
            <a:r>
              <a:rPr lang="en-US" altLang="en-US" sz="2200" dirty="0" err="1" smtClean="0"/>
              <a:t>кроз</a:t>
            </a:r>
            <a:r>
              <a:rPr lang="en-US" altLang="en-US" sz="2200" dirty="0" smtClean="0"/>
              <a:t>  </a:t>
            </a:r>
            <a:r>
              <a:rPr lang="en-US" altLang="en-US" sz="2200" dirty="0" err="1" smtClean="0"/>
              <a:t>навоје</a:t>
            </a:r>
            <a:r>
              <a:rPr lang="en-US" altLang="en-US" sz="2200" dirty="0" smtClean="0"/>
              <a:t> </a:t>
            </a:r>
            <a:r>
              <a:rPr lang="sr-Cyrl-CS" altLang="en-US" sz="2200" dirty="0" smtClean="0"/>
              <a:t>соленоида </a:t>
            </a:r>
            <a:r>
              <a:rPr lang="en-US" altLang="en-US" sz="2200" dirty="0" err="1" smtClean="0"/>
              <a:t>протиче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струја</a:t>
            </a:r>
            <a:endParaRPr lang="en-US" altLang="en-US" sz="22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Апарат са соленоидом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l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828800"/>
            <a:ext cx="4419600" cy="419100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l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428736"/>
            <a:ext cx="5534025" cy="5216539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Примена МП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altLang="en-US" b="1" dirty="0" err="1" smtClean="0"/>
              <a:t>Локална</a:t>
            </a:r>
            <a:r>
              <a:rPr lang="en-US" altLang="en-US" b="1" dirty="0" smtClean="0"/>
              <a:t> </a:t>
            </a:r>
            <a:r>
              <a:rPr lang="en-US" altLang="en-US" dirty="0" smtClean="0"/>
              <a:t>- </a:t>
            </a:r>
            <a:r>
              <a:rPr lang="en-US" altLang="en-US" dirty="0" err="1" smtClean="0"/>
              <a:t>на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оболели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део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тела</a:t>
            </a:r>
            <a:endParaRPr lang="en-US" altLang="en-US" dirty="0" smtClean="0"/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altLang="en-US" b="1" dirty="0" err="1" smtClean="0"/>
              <a:t>Рефлексна</a:t>
            </a:r>
            <a:r>
              <a:rPr lang="en-US" altLang="en-US" b="1" dirty="0" smtClean="0"/>
              <a:t> </a:t>
            </a:r>
            <a:r>
              <a:rPr lang="en-US" altLang="en-US" dirty="0" smtClean="0"/>
              <a:t>- </a:t>
            </a:r>
            <a:r>
              <a:rPr lang="en-US" altLang="en-US" dirty="0" err="1" smtClean="0"/>
              <a:t>на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вегетативне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ганглије</a:t>
            </a:r>
            <a:endParaRPr lang="en-US" altLang="en-US" dirty="0" smtClean="0"/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altLang="en-US" b="1" dirty="0" err="1" smtClean="0"/>
              <a:t>Општа</a:t>
            </a:r>
            <a:r>
              <a:rPr lang="en-US" altLang="en-US" b="1" dirty="0" smtClean="0"/>
              <a:t> </a:t>
            </a:r>
            <a:r>
              <a:rPr lang="en-US" altLang="en-US" dirty="0" smtClean="0"/>
              <a:t>- у </a:t>
            </a:r>
            <a:r>
              <a:rPr lang="en-US" altLang="en-US" dirty="0" err="1" smtClean="0"/>
              <a:t>пољу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је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цело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тело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сем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главе</a:t>
            </a:r>
            <a:endParaRPr lang="en-US" alt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Дозирање МП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200000"/>
              </a:lnSpc>
            </a:pPr>
            <a:r>
              <a:rPr lang="en-US" altLang="en-US" dirty="0" err="1" smtClean="0"/>
              <a:t>Јачина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поља</a:t>
            </a:r>
            <a:r>
              <a:rPr lang="en-US" altLang="en-US" dirty="0" smtClean="0"/>
              <a:t> </a:t>
            </a:r>
            <a:r>
              <a:rPr lang="sr-Latn-CS" altLang="en-US" dirty="0" smtClean="0"/>
              <a:t>(mT)</a:t>
            </a:r>
            <a:endParaRPr lang="en-US" altLang="en-US" dirty="0" smtClean="0"/>
          </a:p>
          <a:p>
            <a:pPr>
              <a:lnSpc>
                <a:spcPct val="200000"/>
              </a:lnSpc>
            </a:pPr>
            <a:r>
              <a:rPr lang="en-US" altLang="en-US" dirty="0" err="1" smtClean="0"/>
              <a:t>Фреквенција</a:t>
            </a:r>
            <a:r>
              <a:rPr lang="sr-Latn-CS" altLang="en-US" dirty="0" smtClean="0"/>
              <a:t> (Hz)</a:t>
            </a:r>
            <a:r>
              <a:rPr lang="en-US" altLang="en-US" dirty="0" smtClean="0"/>
              <a:t> – </a:t>
            </a:r>
            <a:r>
              <a:rPr lang="en-US" altLang="en-US" dirty="0" err="1" smtClean="0"/>
              <a:t>избор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зависи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од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индикације</a:t>
            </a:r>
            <a:endParaRPr lang="en-US" altLang="en-US" dirty="0" smtClean="0"/>
          </a:p>
          <a:p>
            <a:pPr>
              <a:lnSpc>
                <a:spcPct val="200000"/>
              </a:lnSpc>
            </a:pPr>
            <a:r>
              <a:rPr lang="en-US" altLang="en-US" dirty="0" err="1" smtClean="0"/>
              <a:t>Излазна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снага</a:t>
            </a:r>
            <a:r>
              <a:rPr lang="sr-Latn-CS" altLang="en-US" dirty="0" smtClean="0"/>
              <a:t> (mW)</a:t>
            </a:r>
            <a:endParaRPr lang="en-US" altLang="en-US" dirty="0" smtClean="0"/>
          </a:p>
          <a:p>
            <a:pPr>
              <a:lnSpc>
                <a:spcPct val="200000"/>
              </a:lnSpc>
            </a:pPr>
            <a:r>
              <a:rPr lang="en-US" altLang="en-US" dirty="0" err="1" smtClean="0"/>
              <a:t>Време</a:t>
            </a:r>
            <a:r>
              <a:rPr lang="en-US" altLang="en-US" dirty="0" smtClean="0"/>
              <a:t>: </a:t>
            </a:r>
            <a:r>
              <a:rPr lang="en-US" altLang="en-US" dirty="0" err="1" smtClean="0"/>
              <a:t>основна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јединица</a:t>
            </a:r>
            <a:r>
              <a:rPr lang="sr-Latn-CS" altLang="en-US" dirty="0" smtClean="0"/>
              <a:t> 30 </a:t>
            </a:r>
            <a:r>
              <a:rPr lang="en-US" altLang="en-US" dirty="0" smtClean="0"/>
              <a:t>min</a:t>
            </a:r>
          </a:p>
          <a:p>
            <a:pPr>
              <a:lnSpc>
                <a:spcPct val="200000"/>
              </a:lnSpc>
            </a:pPr>
            <a:r>
              <a:rPr lang="en-US" altLang="en-US" dirty="0" err="1" smtClean="0"/>
              <a:t>Број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дана</a:t>
            </a:r>
            <a:r>
              <a:rPr lang="en-US" altLang="en-US" dirty="0" smtClean="0"/>
              <a:t>: </a:t>
            </a:r>
            <a:r>
              <a:rPr lang="en-US" altLang="en-US" dirty="0" err="1" smtClean="0"/>
              <a:t>неограничен</a:t>
            </a:r>
            <a:endParaRPr lang="en-US" alt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143875" cy="50895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/>
                <a:gridCol w="5973291"/>
              </a:tblGrid>
              <a:tr h="370788">
                <a:tc>
                  <a:txBody>
                    <a:bodyPr/>
                    <a:lstStyle/>
                    <a:p>
                      <a:pPr algn="ctr"/>
                      <a:r>
                        <a:rPr lang="x-none" sz="1800" dirty="0" smtClean="0"/>
                        <a:t>ФРЕКВЕНЦИЈА</a:t>
                      </a:r>
                      <a:endParaRPr lang="en-US" sz="1800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800" dirty="0" smtClean="0"/>
                        <a:t>ИНДИКАЦИЈА</a:t>
                      </a:r>
                      <a:endParaRPr lang="en-US" sz="1800" dirty="0"/>
                    </a:p>
                  </a:txBody>
                  <a:tcPr marT="45713" marB="45713"/>
                </a:tc>
              </a:tr>
              <a:tr h="370788">
                <a:tc>
                  <a:txBody>
                    <a:bodyPr/>
                    <a:lstStyle/>
                    <a:p>
                      <a:pPr algn="ctr"/>
                      <a:r>
                        <a:rPr lang="x-none" sz="1800" dirty="0" smtClean="0"/>
                        <a:t>2 </a:t>
                      </a:r>
                      <a:r>
                        <a:rPr lang="x-none" sz="1800" dirty="0" err="1" smtClean="0"/>
                        <a:t>Hz</a:t>
                      </a:r>
                      <a:endParaRPr lang="en-US" sz="1800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x-none" sz="1800" dirty="0" smtClean="0"/>
                        <a:t>Све врсте упала</a:t>
                      </a:r>
                      <a:endParaRPr lang="en-US" sz="1800" dirty="0"/>
                    </a:p>
                  </a:txBody>
                  <a:tcPr marT="45713" marB="45713"/>
                </a:tc>
              </a:tr>
              <a:tr h="3707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/>
                        <a:t>4 </a:t>
                      </a:r>
                      <a:r>
                        <a:rPr lang="x-none" sz="1800" dirty="0" err="1" smtClean="0"/>
                        <a:t>Hz</a:t>
                      </a:r>
                      <a:endParaRPr lang="en-US" sz="1800" dirty="0" smtClean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x-none" sz="1800" dirty="0" smtClean="0"/>
                        <a:t>Бронхитис; Поремећаји спавања</a:t>
                      </a:r>
                      <a:endParaRPr lang="en-US" sz="1800" dirty="0"/>
                    </a:p>
                  </a:txBody>
                  <a:tcPr marT="45713" marB="45713"/>
                </a:tc>
              </a:tr>
              <a:tr h="3707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/>
                        <a:t>6 </a:t>
                      </a:r>
                      <a:r>
                        <a:rPr lang="x-none" sz="1800" dirty="0" err="1" smtClean="0"/>
                        <a:t>Hz</a:t>
                      </a:r>
                      <a:endParaRPr lang="en-US" sz="1800" dirty="0" smtClean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x-none" sz="1800" dirty="0" smtClean="0"/>
                        <a:t>Хипертензија</a:t>
                      </a:r>
                      <a:endParaRPr lang="en-US" sz="1800" dirty="0"/>
                    </a:p>
                  </a:txBody>
                  <a:tcPr marT="45713" marB="45713"/>
                </a:tc>
              </a:tr>
              <a:tr h="3707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/>
                        <a:t>10 </a:t>
                      </a:r>
                      <a:r>
                        <a:rPr lang="x-none" sz="1800" dirty="0" err="1" smtClean="0"/>
                        <a:t>Hz</a:t>
                      </a:r>
                      <a:endParaRPr lang="en-US" sz="1800" dirty="0" smtClean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x-none" sz="1800" dirty="0" smtClean="0"/>
                        <a:t>Мигрена; Слаба циркулација</a:t>
                      </a:r>
                      <a:endParaRPr lang="en-US" sz="1800" dirty="0"/>
                    </a:p>
                  </a:txBody>
                  <a:tcPr marT="45713" marB="45713"/>
                </a:tc>
              </a:tr>
              <a:tr h="3707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/>
                        <a:t>11 </a:t>
                      </a:r>
                      <a:r>
                        <a:rPr lang="x-none" sz="1800" dirty="0" err="1" smtClean="0"/>
                        <a:t>Hz</a:t>
                      </a:r>
                      <a:endParaRPr lang="en-US" sz="1800" dirty="0" smtClean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x-none" sz="1800" dirty="0" smtClean="0"/>
                        <a:t>Гинеколошке тегобе</a:t>
                      </a:r>
                      <a:endParaRPr lang="en-US" sz="1800" dirty="0"/>
                    </a:p>
                  </a:txBody>
                  <a:tcPr marT="45713" marB="45713"/>
                </a:tc>
              </a:tr>
              <a:tr h="3707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/>
                        <a:t>12 </a:t>
                      </a:r>
                      <a:r>
                        <a:rPr lang="x-none" sz="1800" dirty="0" err="1" smtClean="0"/>
                        <a:t>Hz</a:t>
                      </a:r>
                      <a:endParaRPr lang="en-US" sz="1800" dirty="0" smtClean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x-none" sz="1800" dirty="0" smtClean="0"/>
                        <a:t>Зарастање рана</a:t>
                      </a:r>
                      <a:endParaRPr lang="en-US" sz="1800" dirty="0"/>
                    </a:p>
                  </a:txBody>
                  <a:tcPr marT="45713" marB="45713"/>
                </a:tc>
              </a:tr>
              <a:tr h="64006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/>
                        <a:t>18 </a:t>
                      </a:r>
                      <a:r>
                        <a:rPr lang="x-none" sz="1800" dirty="0" err="1" smtClean="0"/>
                        <a:t>Hz</a:t>
                      </a:r>
                      <a:endParaRPr lang="en-US" sz="1800" dirty="0" smtClean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x-none" sz="1800" dirty="0" smtClean="0"/>
                        <a:t>Дегенеративни реуматизам; </a:t>
                      </a:r>
                      <a:r>
                        <a:rPr lang="x-none" sz="1800" dirty="0" err="1" smtClean="0"/>
                        <a:t>Ванзглобни</a:t>
                      </a:r>
                      <a:r>
                        <a:rPr lang="x-none" sz="1800" dirty="0" smtClean="0"/>
                        <a:t> реуматизам</a:t>
                      </a:r>
                      <a:endParaRPr lang="en-US" sz="1800" dirty="0"/>
                    </a:p>
                  </a:txBody>
                  <a:tcPr marT="45713" marB="45713"/>
                </a:tc>
              </a:tr>
              <a:tr h="3707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/>
                        <a:t>20 </a:t>
                      </a:r>
                      <a:r>
                        <a:rPr lang="x-none" sz="1800" dirty="0" err="1" smtClean="0"/>
                        <a:t>Hz</a:t>
                      </a:r>
                      <a:endParaRPr lang="en-US" sz="1800" dirty="0" smtClean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x-none" sz="1800" dirty="0" err="1" smtClean="0"/>
                        <a:t>Посттрауматска</a:t>
                      </a:r>
                      <a:r>
                        <a:rPr lang="x-none" sz="1800" dirty="0" smtClean="0"/>
                        <a:t> стања</a:t>
                      </a:r>
                      <a:endParaRPr lang="en-US" sz="1800" dirty="0"/>
                    </a:p>
                  </a:txBody>
                  <a:tcPr marT="45713" marB="45713"/>
                </a:tc>
              </a:tr>
              <a:tr h="3707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/>
                        <a:t>27 </a:t>
                      </a:r>
                      <a:r>
                        <a:rPr lang="x-none" sz="1800" dirty="0" err="1" smtClean="0"/>
                        <a:t>Hz</a:t>
                      </a:r>
                      <a:endParaRPr lang="en-US" sz="1800" dirty="0" smtClean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x-none" sz="1800" dirty="0" smtClean="0"/>
                        <a:t>Успорено зарастање прелома </a:t>
                      </a:r>
                      <a:endParaRPr lang="en-US" sz="1800" dirty="0"/>
                    </a:p>
                  </a:txBody>
                  <a:tcPr marT="45713" marB="45713"/>
                </a:tc>
              </a:tr>
              <a:tr h="3707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/>
                        <a:t>160 </a:t>
                      </a:r>
                      <a:r>
                        <a:rPr lang="x-none" sz="1800" dirty="0" err="1" smtClean="0"/>
                        <a:t>Hz</a:t>
                      </a:r>
                      <a:endParaRPr lang="en-US" sz="1800" dirty="0" smtClean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x-none" sz="1800" dirty="0" err="1" smtClean="0"/>
                        <a:t>Миозитис</a:t>
                      </a:r>
                      <a:r>
                        <a:rPr lang="x-none" sz="1800" dirty="0" smtClean="0"/>
                        <a:t>, </a:t>
                      </a:r>
                      <a:r>
                        <a:rPr lang="x-none" sz="1800" dirty="0" err="1" smtClean="0"/>
                        <a:t>тендинитис</a:t>
                      </a:r>
                      <a:r>
                        <a:rPr lang="x-none" sz="1800" dirty="0" smtClean="0"/>
                        <a:t>, </a:t>
                      </a:r>
                      <a:r>
                        <a:rPr lang="x-none" sz="1800" dirty="0" err="1" smtClean="0"/>
                        <a:t>миалгија</a:t>
                      </a:r>
                      <a:endParaRPr lang="en-US" sz="1800" dirty="0"/>
                    </a:p>
                  </a:txBody>
                  <a:tcPr marT="45713" marB="45713"/>
                </a:tc>
              </a:tr>
              <a:tr h="3707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/>
                        <a:t>320 </a:t>
                      </a:r>
                      <a:r>
                        <a:rPr lang="x-none" sz="1800" dirty="0" err="1" smtClean="0"/>
                        <a:t>Hz</a:t>
                      </a:r>
                      <a:endParaRPr lang="en-US" sz="1800" dirty="0" smtClean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x-none" sz="1800" dirty="0" err="1" smtClean="0"/>
                        <a:t>Лимфедем</a:t>
                      </a:r>
                      <a:endParaRPr lang="en-US" sz="1800" dirty="0"/>
                    </a:p>
                  </a:txBody>
                  <a:tcPr marT="45713" marB="45713"/>
                </a:tc>
              </a:tr>
              <a:tr h="3707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dirty="0" smtClean="0"/>
                        <a:t>640 </a:t>
                      </a:r>
                      <a:r>
                        <a:rPr lang="x-none" sz="1800" dirty="0" err="1" smtClean="0"/>
                        <a:t>Hz</a:t>
                      </a:r>
                      <a:endParaRPr lang="en-US" sz="1800" dirty="0" smtClean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x-none" sz="1800" dirty="0" err="1" smtClean="0"/>
                        <a:t>Посттраум</a:t>
                      </a:r>
                      <a:r>
                        <a:rPr lang="x-none" sz="1800" dirty="0" smtClean="0"/>
                        <a:t>. стања; </a:t>
                      </a:r>
                      <a:r>
                        <a:rPr lang="x-none" sz="1800" dirty="0" err="1" smtClean="0"/>
                        <a:t>Дегенер.реуматизам</a:t>
                      </a:r>
                      <a:endParaRPr lang="en-US" sz="1800" dirty="0"/>
                    </a:p>
                  </a:txBody>
                  <a:tcPr marT="45713" marB="45713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Запаљења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0" hangingPunct="0">
              <a:lnSpc>
                <a:spcPct val="90000"/>
              </a:lnSpc>
              <a:spcAft>
                <a:spcPct val="0"/>
              </a:spcAft>
              <a:buClr>
                <a:srgbClr val="F0000C"/>
              </a:buClr>
              <a:buFont typeface="Wingdings" pitchFamily="2" charset="2"/>
              <a:buChar char="§"/>
            </a:pPr>
            <a:r>
              <a:rPr lang="en-US" altLang="en-US" dirty="0" err="1" smtClean="0"/>
              <a:t>Инфекције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уринарног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тракта</a:t>
            </a:r>
            <a:endParaRPr lang="en-US" altLang="en-US" dirty="0" smtClean="0"/>
          </a:p>
          <a:p>
            <a:pPr eaLnBrk="0" hangingPunct="0">
              <a:lnSpc>
                <a:spcPct val="90000"/>
              </a:lnSpc>
              <a:spcAft>
                <a:spcPct val="0"/>
              </a:spcAft>
              <a:buClr>
                <a:srgbClr val="F0000C"/>
              </a:buClr>
              <a:buFont typeface="Wingdings" pitchFamily="2" charset="2"/>
              <a:buChar char="§"/>
            </a:pPr>
            <a:r>
              <a:rPr lang="en-US" altLang="en-US" dirty="0" smtClean="0"/>
              <a:t>Gastritis</a:t>
            </a:r>
          </a:p>
          <a:p>
            <a:pPr eaLnBrk="0" hangingPunct="0">
              <a:lnSpc>
                <a:spcPct val="90000"/>
              </a:lnSpc>
              <a:spcAft>
                <a:spcPct val="0"/>
              </a:spcAft>
              <a:buClr>
                <a:srgbClr val="F0000C"/>
              </a:buClr>
              <a:buFont typeface="Wingdings" pitchFamily="2" charset="2"/>
              <a:buChar char="§"/>
            </a:pPr>
            <a:r>
              <a:rPr lang="en-US" altLang="en-US" dirty="0" smtClean="0"/>
              <a:t>Hepatitis</a:t>
            </a:r>
          </a:p>
          <a:p>
            <a:pPr eaLnBrk="0" hangingPunct="0">
              <a:lnSpc>
                <a:spcPct val="90000"/>
              </a:lnSpc>
              <a:spcAft>
                <a:spcPct val="0"/>
              </a:spcAft>
              <a:buClr>
                <a:srgbClr val="F0000C"/>
              </a:buClr>
              <a:buFont typeface="Wingdings" pitchFamily="2" charset="2"/>
              <a:buChar char="§"/>
            </a:pPr>
            <a:r>
              <a:rPr lang="en-US" altLang="en-US" dirty="0" err="1" smtClean="0"/>
              <a:t>Tendovaginitis</a:t>
            </a:r>
            <a:endParaRPr lang="en-US" altLang="en-US" dirty="0" smtClean="0"/>
          </a:p>
          <a:p>
            <a:pPr eaLnBrk="0" hangingPunct="0">
              <a:lnSpc>
                <a:spcPct val="90000"/>
              </a:lnSpc>
              <a:spcAft>
                <a:spcPct val="0"/>
              </a:spcAft>
              <a:buClr>
                <a:srgbClr val="F0000C"/>
              </a:buClr>
              <a:buFont typeface="Wingdings" pitchFamily="2" charset="2"/>
              <a:buChar char="§"/>
            </a:pPr>
            <a:r>
              <a:rPr lang="en-US" altLang="en-US" dirty="0" err="1" smtClean="0"/>
              <a:t>Ostheomyelitis</a:t>
            </a:r>
            <a:endParaRPr lang="en-US" altLang="en-US" dirty="0" smtClean="0"/>
          </a:p>
          <a:p>
            <a:pPr eaLnBrk="0" hangingPunct="0">
              <a:lnSpc>
                <a:spcPct val="90000"/>
              </a:lnSpc>
              <a:spcAft>
                <a:spcPct val="0"/>
              </a:spcAft>
              <a:buClr>
                <a:srgbClr val="F0000C"/>
              </a:buClr>
              <a:buFont typeface="Wingdings" pitchFamily="2" charset="2"/>
              <a:buChar char="§"/>
            </a:pPr>
            <a:r>
              <a:rPr lang="en-US" altLang="en-US" dirty="0" err="1" smtClean="0"/>
              <a:t>Реуматска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запаљенска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стања</a:t>
            </a:r>
            <a:endParaRPr lang="en-US" altLang="en-US" dirty="0" smtClean="0"/>
          </a:p>
          <a:p>
            <a:pPr eaLnBrk="0" hangingPunct="0">
              <a:lnSpc>
                <a:spcPct val="90000"/>
              </a:lnSpc>
              <a:spcAft>
                <a:spcPct val="0"/>
              </a:spcAft>
              <a:buClr>
                <a:srgbClr val="F0000C"/>
              </a:buClr>
              <a:buFont typeface="Wingdings" pitchFamily="2" charset="2"/>
              <a:buChar char="§"/>
            </a:pPr>
            <a:r>
              <a:rPr lang="en-US" altLang="en-US" dirty="0" err="1" smtClean="0"/>
              <a:t>Prostatitis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Сметње крвотока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0" hangingPunct="0">
              <a:lnSpc>
                <a:spcPct val="90000"/>
              </a:lnSpc>
              <a:spcAft>
                <a:spcPct val="0"/>
              </a:spcAft>
              <a:buClr>
                <a:srgbClr val="F0000C"/>
              </a:buClr>
              <a:buFont typeface="Wingdings" pitchFamily="2" charset="2"/>
              <a:buChar char="§"/>
            </a:pPr>
            <a:r>
              <a:rPr lang="en-US" altLang="en-US" dirty="0" err="1" smtClean="0"/>
              <a:t>Периферне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сметње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крвотока</a:t>
            </a:r>
            <a:endParaRPr lang="en-US" altLang="en-US" dirty="0" smtClean="0"/>
          </a:p>
          <a:p>
            <a:pPr eaLnBrk="0" hangingPunct="0">
              <a:lnSpc>
                <a:spcPct val="90000"/>
              </a:lnSpc>
              <a:spcAft>
                <a:spcPct val="0"/>
              </a:spcAft>
              <a:buClr>
                <a:srgbClr val="F0000C"/>
              </a:buClr>
              <a:buFont typeface="Wingdings" pitchFamily="2" charset="2"/>
              <a:buChar char="§"/>
            </a:pPr>
            <a:r>
              <a:rPr lang="sr-Latn-CS" altLang="en-US" dirty="0" smtClean="0"/>
              <a:t>Mb</a:t>
            </a:r>
            <a:r>
              <a:rPr lang="en-US" altLang="en-US" dirty="0" smtClean="0"/>
              <a:t> Ra</a:t>
            </a:r>
            <a:r>
              <a:rPr lang="sr-Latn-CS" altLang="en-US" dirty="0" smtClean="0"/>
              <a:t>u</a:t>
            </a:r>
            <a:r>
              <a:rPr lang="en-US" altLang="en-US" dirty="0" err="1" smtClean="0"/>
              <a:t>ynaud</a:t>
            </a:r>
            <a:endParaRPr lang="en-US" altLang="en-US" dirty="0" smtClean="0"/>
          </a:p>
          <a:p>
            <a:pPr eaLnBrk="0" hangingPunct="0">
              <a:lnSpc>
                <a:spcPct val="90000"/>
              </a:lnSpc>
              <a:spcAft>
                <a:spcPct val="0"/>
              </a:spcAft>
              <a:buClr>
                <a:srgbClr val="F0000C"/>
              </a:buClr>
              <a:buFont typeface="Wingdings" pitchFamily="2" charset="2"/>
              <a:buChar char="§"/>
            </a:pPr>
            <a:r>
              <a:rPr lang="sr-Latn-CS" altLang="en-US" dirty="0" smtClean="0"/>
              <a:t>Mb</a:t>
            </a:r>
            <a:r>
              <a:rPr lang="en-US" altLang="en-US" dirty="0" smtClean="0"/>
              <a:t> B</a:t>
            </a:r>
            <a:r>
              <a:rPr lang="sr-Latn-CS" altLang="en-US" dirty="0" smtClean="0"/>
              <a:t>u</a:t>
            </a:r>
            <a:r>
              <a:rPr lang="en-US" altLang="en-US" dirty="0" err="1" smtClean="0"/>
              <a:t>rger</a:t>
            </a:r>
            <a:endParaRPr lang="en-US" altLang="en-US" dirty="0" smtClean="0"/>
          </a:p>
          <a:p>
            <a:pPr eaLnBrk="0" hangingPunct="0">
              <a:lnSpc>
                <a:spcPct val="90000"/>
              </a:lnSpc>
              <a:spcAft>
                <a:spcPct val="0"/>
              </a:spcAft>
              <a:buClr>
                <a:srgbClr val="F0000C"/>
              </a:buClr>
              <a:buFont typeface="Wingdings" pitchFamily="2" charset="2"/>
              <a:buChar char="§"/>
            </a:pPr>
            <a:r>
              <a:rPr lang="en-US" altLang="en-US" dirty="0" err="1" smtClean="0"/>
              <a:t>Phlebothrombosis</a:t>
            </a:r>
            <a:endParaRPr lang="en-US" alt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Историјат</a:t>
            </a:r>
            <a:r>
              <a:rPr lang="en-US" dirty="0" smtClean="0"/>
              <a:t> </a:t>
            </a:r>
            <a:r>
              <a:rPr lang="sr-Cyrl-CS" dirty="0" smtClean="0"/>
              <a:t>магнетотерапије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</a:pPr>
            <a:r>
              <a:rPr lang="en-US" altLang="en-US" dirty="0" err="1" smtClean="0"/>
              <a:t>Грци</a:t>
            </a:r>
            <a:r>
              <a:rPr lang="sr-Latn-CS" altLang="en-US" dirty="0" smtClean="0"/>
              <a:t> (</a:t>
            </a:r>
            <a:r>
              <a:rPr lang="sr-Cyrl-CS" altLang="en-US" dirty="0" smtClean="0"/>
              <a:t>провинција </a:t>
            </a:r>
            <a:r>
              <a:rPr lang="sr-Latn-CS" altLang="en-US" dirty="0" smtClean="0"/>
              <a:t>Magnezija; Tales</a:t>
            </a:r>
            <a:r>
              <a:rPr lang="sr-Cyrl-CS" altLang="en-US" dirty="0" smtClean="0"/>
              <a:t>;</a:t>
            </a:r>
            <a:r>
              <a:rPr lang="sr-Latn-CS" altLang="en-US" dirty="0" smtClean="0"/>
              <a:t>Hipokrat, Platon)</a:t>
            </a:r>
            <a:endParaRPr lang="en-US" altLang="en-US" dirty="0" smtClean="0"/>
          </a:p>
          <a:p>
            <a:pPr>
              <a:spcBef>
                <a:spcPts val="1200"/>
              </a:spcBef>
            </a:pPr>
            <a:r>
              <a:rPr lang="en-US" altLang="en-US" dirty="0" err="1" smtClean="0"/>
              <a:t>Египћани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Кинези</a:t>
            </a:r>
            <a:r>
              <a:rPr lang="sr-Latn-CS" altLang="en-US" dirty="0" smtClean="0"/>
              <a:t>;</a:t>
            </a:r>
            <a:r>
              <a:rPr lang="sr-Cyrl-CS" altLang="en-US" dirty="0" smtClean="0"/>
              <a:t> Римљани, Византијци, Арапи..</a:t>
            </a:r>
            <a:endParaRPr lang="en-US" altLang="en-US" dirty="0" smtClean="0"/>
          </a:p>
          <a:p>
            <a:pPr>
              <a:spcBef>
                <a:spcPts val="1200"/>
              </a:spcBef>
            </a:pPr>
            <a:r>
              <a:rPr lang="sr-Latn-CS" altLang="en-US" dirty="0" smtClean="0"/>
              <a:t>XVII </a:t>
            </a:r>
            <a:r>
              <a:rPr lang="en-US" altLang="en-US" dirty="0" err="1" smtClean="0"/>
              <a:t>век</a:t>
            </a:r>
            <a:r>
              <a:rPr lang="sr-Latn-CS" altLang="en-US" dirty="0" smtClean="0"/>
              <a:t> Gilbert (</a:t>
            </a:r>
            <a:r>
              <a:rPr lang="en-US" altLang="en-US" dirty="0" smtClean="0">
                <a:sym typeface="Symbol" pitchFamily="18" charset="2"/>
              </a:rPr>
              <a:t></a:t>
            </a:r>
            <a:r>
              <a:rPr lang="en-US" altLang="en-US" dirty="0" smtClean="0"/>
              <a:t>О </a:t>
            </a:r>
            <a:r>
              <a:rPr lang="en-US" altLang="en-US" dirty="0" err="1" smtClean="0"/>
              <a:t>магнету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магнетним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телима</a:t>
            </a:r>
            <a:r>
              <a:rPr lang="en-US" altLang="en-US" dirty="0" smtClean="0"/>
              <a:t> и о </a:t>
            </a:r>
            <a:r>
              <a:rPr lang="en-US" altLang="en-US" dirty="0" err="1" smtClean="0"/>
              <a:t>великом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магнету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Земљи</a:t>
            </a:r>
            <a:r>
              <a:rPr lang="en-US" altLang="en-US" dirty="0" smtClean="0">
                <a:sym typeface="Symbol" pitchFamily="18" charset="2"/>
              </a:rPr>
              <a:t>)</a:t>
            </a:r>
            <a:endParaRPr lang="sr-Latn-CS" altLang="en-US" dirty="0" smtClean="0"/>
          </a:p>
          <a:p>
            <a: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sr-Latn-CS" altLang="en-US" dirty="0" smtClean="0"/>
              <a:t>		Mesmer</a:t>
            </a:r>
            <a:endParaRPr lang="en-US" altLang="en-US" dirty="0" smtClean="0"/>
          </a:p>
          <a:p>
            <a: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sr-Latn-CS" altLang="en-US" dirty="0" smtClean="0"/>
              <a:t>	XVIII vek Glaisault </a:t>
            </a:r>
            <a:r>
              <a:rPr lang="en-US" altLang="en-US" dirty="0" err="1" smtClean="0"/>
              <a:t>први</a:t>
            </a:r>
            <a:r>
              <a:rPr lang="sr-Latn-CS" altLang="en-US" dirty="0" smtClean="0"/>
              <a:t> </a:t>
            </a:r>
            <a:r>
              <a:rPr lang="en-US" altLang="en-US" dirty="0" err="1" smtClean="0"/>
              <a:t>вештачки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магнети</a:t>
            </a:r>
            <a:endParaRPr lang="sr-Latn-CS" altLang="en-US" dirty="0" smtClean="0"/>
          </a:p>
          <a:p>
            <a:pPr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sr-Latn-CS" altLang="en-US" dirty="0" smtClean="0"/>
              <a:t>		Le Noble</a:t>
            </a:r>
            <a:r>
              <a:rPr lang="sr-Cyrl-CS" altLang="en-US" dirty="0" smtClean="0"/>
              <a:t> представио медицинском свету</a:t>
            </a:r>
            <a:endParaRPr lang="en-US" altLang="en-US" dirty="0" smtClean="0"/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sr-Latn-CS" altLang="en-US" dirty="0" smtClean="0"/>
              <a:t>1962. Sabovljev: </a:t>
            </a:r>
            <a:r>
              <a:rPr lang="en-US" altLang="en-US" dirty="0" err="1" smtClean="0"/>
              <a:t>значај</a:t>
            </a:r>
            <a:r>
              <a:rPr lang="en-US" altLang="en-US" dirty="0" smtClean="0"/>
              <a:t> МП у </a:t>
            </a:r>
            <a:r>
              <a:rPr lang="en-US" altLang="en-US" dirty="0" err="1" smtClean="0"/>
              <a:t>диференцијацији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живота</a:t>
            </a:r>
            <a:endParaRPr lang="en-US" altLang="en-US" dirty="0" smtClean="0"/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sr-Latn-CS" altLang="en-US" dirty="0" smtClean="0"/>
              <a:t>1968. Presman: </a:t>
            </a:r>
            <a:r>
              <a:rPr lang="en-US" altLang="en-US" dirty="0" err="1" smtClean="0"/>
              <a:t>најбитнија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је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информација</a:t>
            </a:r>
            <a:endParaRPr lang="en-US" altLang="en-US" dirty="0" smtClean="0"/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sr-Latn-CS" altLang="en-US" dirty="0" smtClean="0"/>
              <a:t>1974. Dubrov: </a:t>
            </a:r>
            <a:r>
              <a:rPr lang="en-US" altLang="en-US" dirty="0" err="1" smtClean="0"/>
              <a:t>препознавање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геомагн</a:t>
            </a:r>
            <a:r>
              <a:rPr lang="sr-Cyrl-CS" altLang="en-US" dirty="0" smtClean="0"/>
              <a:t>етних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имп</a:t>
            </a:r>
            <a:r>
              <a:rPr lang="sr-Cyrl-CS" altLang="en-US" dirty="0" smtClean="0"/>
              <a:t>улса</a:t>
            </a:r>
            <a:endParaRPr lang="en-US" alt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Регресивне сметње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0" y="2385638"/>
            <a:ext cx="45720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buClr>
                <a:srgbClr val="F0000C"/>
              </a:buClr>
            </a:pPr>
            <a:r>
              <a:rPr lang="en-US" altLang="en-US" sz="3200" dirty="0" err="1" smtClean="0"/>
              <a:t>Spondylosis</a:t>
            </a:r>
            <a:endParaRPr lang="en-US" altLang="en-US" sz="3200" dirty="0" smtClean="0"/>
          </a:p>
          <a:p>
            <a:pPr>
              <a:lnSpc>
                <a:spcPct val="90000"/>
              </a:lnSpc>
              <a:buClr>
                <a:srgbClr val="F0000C"/>
              </a:buClr>
            </a:pPr>
            <a:r>
              <a:rPr lang="en-US" altLang="en-US" sz="3200" dirty="0" err="1" smtClean="0"/>
              <a:t>Coxartrosis</a:t>
            </a:r>
            <a:endParaRPr lang="en-US" altLang="en-US" sz="3200" dirty="0" smtClean="0"/>
          </a:p>
          <a:p>
            <a:pPr>
              <a:lnSpc>
                <a:spcPct val="90000"/>
              </a:lnSpc>
              <a:buClr>
                <a:srgbClr val="F0000C"/>
              </a:buClr>
            </a:pPr>
            <a:r>
              <a:rPr lang="en-US" altLang="en-US" sz="3200" dirty="0" err="1" smtClean="0"/>
              <a:t>Ostheoporosis</a:t>
            </a:r>
            <a:endParaRPr lang="en-US" altLang="en-US" sz="3200" dirty="0" smtClean="0"/>
          </a:p>
          <a:p>
            <a:pPr>
              <a:lnSpc>
                <a:spcPct val="90000"/>
              </a:lnSpc>
              <a:buClr>
                <a:srgbClr val="F0000C"/>
              </a:buClr>
            </a:pPr>
            <a:r>
              <a:rPr lang="sr-Latn-CS" altLang="en-US" sz="3200" dirty="0" smtClean="0"/>
              <a:t>Mb</a:t>
            </a:r>
            <a:r>
              <a:rPr lang="en-US" altLang="en-US" sz="3200" dirty="0" smtClean="0"/>
              <a:t> </a:t>
            </a:r>
            <a:r>
              <a:rPr lang="en-US" altLang="en-US" sz="3200" dirty="0" err="1" smtClean="0"/>
              <a:t>Scheurmann</a:t>
            </a:r>
            <a:endParaRPr lang="en-US" altLang="en-US" sz="3200" dirty="0" smtClean="0"/>
          </a:p>
          <a:p>
            <a:pPr>
              <a:lnSpc>
                <a:spcPct val="90000"/>
              </a:lnSpc>
              <a:buClr>
                <a:srgbClr val="F0000C"/>
              </a:buClr>
            </a:pPr>
            <a:r>
              <a:rPr lang="en-US" altLang="en-US" sz="3200" dirty="0" err="1" smtClean="0"/>
              <a:t>Ulcus</a:t>
            </a:r>
            <a:r>
              <a:rPr lang="en-US" altLang="en-US" sz="3200" dirty="0" smtClean="0"/>
              <a:t> </a:t>
            </a:r>
            <a:r>
              <a:rPr lang="en-US" altLang="en-US" sz="3200" dirty="0" err="1" smtClean="0"/>
              <a:t>cruris</a:t>
            </a:r>
            <a:endParaRPr lang="en-US" altLang="en-US" sz="3200" dirty="0" smtClean="0"/>
          </a:p>
          <a:p>
            <a:pPr>
              <a:lnSpc>
                <a:spcPct val="90000"/>
              </a:lnSpc>
              <a:buClr>
                <a:srgbClr val="F0000C"/>
              </a:buClr>
            </a:pPr>
            <a:r>
              <a:rPr lang="en-US" altLang="en-US" sz="3200" dirty="0" err="1" smtClean="0"/>
              <a:t>Лезије</a:t>
            </a:r>
            <a:r>
              <a:rPr lang="en-US" altLang="en-US" sz="3200" dirty="0" smtClean="0"/>
              <a:t> PMN</a:t>
            </a:r>
          </a:p>
          <a:p>
            <a:pPr>
              <a:lnSpc>
                <a:spcPct val="90000"/>
              </a:lnSpc>
              <a:buClr>
                <a:srgbClr val="F0000C"/>
              </a:buClr>
            </a:pPr>
            <a:r>
              <a:rPr lang="en-US" altLang="en-US" sz="3200" dirty="0" err="1" smtClean="0"/>
              <a:t>Myopathiae</a:t>
            </a:r>
            <a:endParaRPr lang="en-US" altLang="en-US" sz="3200" dirty="0" smtClean="0"/>
          </a:p>
          <a:p>
            <a:pPr>
              <a:lnSpc>
                <a:spcPct val="90000"/>
              </a:lnSpc>
              <a:buClr>
                <a:srgbClr val="F0000C"/>
              </a:buClr>
            </a:pPr>
            <a:r>
              <a:rPr lang="en-US" altLang="en-US" sz="3200" dirty="0" err="1" smtClean="0"/>
              <a:t>Лезије</a:t>
            </a:r>
            <a:r>
              <a:rPr lang="en-US" altLang="en-US" sz="3200" dirty="0" smtClean="0"/>
              <a:t> CMN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Посттрауматска стања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rgbClr val="F0000C"/>
              </a:buClr>
              <a:buFont typeface="Wingdings" pitchFamily="2" charset="2"/>
              <a:buChar char="§"/>
            </a:pPr>
            <a:r>
              <a:rPr lang="en-US" altLang="en-US" dirty="0" err="1" smtClean="0"/>
              <a:t>Повреде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меких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ткива</a:t>
            </a:r>
            <a:endParaRPr lang="en-US" altLang="en-US" dirty="0" smtClean="0"/>
          </a:p>
          <a:p>
            <a:pPr>
              <a:lnSpc>
                <a:spcPct val="90000"/>
              </a:lnSpc>
              <a:buClr>
                <a:srgbClr val="F0000C"/>
              </a:buClr>
              <a:buFont typeface="Wingdings" pitchFamily="2" charset="2"/>
              <a:buChar char="§"/>
            </a:pPr>
            <a:r>
              <a:rPr lang="en-US" altLang="en-US" dirty="0" err="1" smtClean="0"/>
              <a:t>Ишчашење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зглобова</a:t>
            </a:r>
            <a:endParaRPr lang="en-US" altLang="en-US" dirty="0" smtClean="0"/>
          </a:p>
          <a:p>
            <a:pPr>
              <a:lnSpc>
                <a:spcPct val="90000"/>
              </a:lnSpc>
              <a:buClr>
                <a:srgbClr val="F0000C"/>
              </a:buClr>
              <a:buFont typeface="Wingdings" pitchFamily="2" charset="2"/>
              <a:buChar char="§"/>
            </a:pPr>
            <a:r>
              <a:rPr lang="en-US" altLang="en-US" dirty="0" err="1" smtClean="0"/>
              <a:t>Преломи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костију</a:t>
            </a:r>
            <a:endParaRPr lang="en-US" altLang="en-US" dirty="0" smtClean="0"/>
          </a:p>
          <a:p>
            <a:pPr>
              <a:lnSpc>
                <a:spcPct val="90000"/>
              </a:lnSpc>
              <a:buClr>
                <a:srgbClr val="F0000C"/>
              </a:buClr>
              <a:buFont typeface="Wingdings" pitchFamily="2" charset="2"/>
              <a:buChar char="§"/>
            </a:pPr>
            <a:r>
              <a:rPr lang="en-US" altLang="en-US" dirty="0" err="1" smtClean="0"/>
              <a:t>Посттрауматски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едем</a:t>
            </a:r>
            <a:endParaRPr lang="en-US" altLang="en-US" dirty="0" smtClean="0"/>
          </a:p>
          <a:p>
            <a:pPr>
              <a:lnSpc>
                <a:spcPct val="90000"/>
              </a:lnSpc>
              <a:buClr>
                <a:srgbClr val="F0000C"/>
              </a:buClr>
              <a:buFont typeface="Wingdings" pitchFamily="2" charset="2"/>
              <a:buChar char="§"/>
            </a:pPr>
            <a:r>
              <a:rPr lang="en-US" altLang="en-US" dirty="0" err="1" smtClean="0"/>
              <a:t>Посттрауматски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болови</a:t>
            </a:r>
            <a:endParaRPr lang="en-US" alt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Контраиндикације за МП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US" altLang="en-US" dirty="0" err="1" smtClean="0"/>
              <a:t>Опште</a:t>
            </a:r>
            <a:endParaRPr lang="en-US" altLang="en-US" dirty="0" smtClean="0"/>
          </a:p>
          <a:p>
            <a:pPr>
              <a:lnSpc>
                <a:spcPct val="150000"/>
              </a:lnSpc>
            </a:pPr>
            <a:r>
              <a:rPr lang="en-US" altLang="en-US" dirty="0" err="1" smtClean="0"/>
              <a:t>Трудноћа</a:t>
            </a:r>
            <a:endParaRPr lang="en-US" altLang="en-US" dirty="0" smtClean="0"/>
          </a:p>
          <a:p>
            <a:pPr>
              <a:lnSpc>
                <a:spcPct val="150000"/>
              </a:lnSpc>
            </a:pPr>
            <a:r>
              <a:rPr lang="en-US" altLang="en-US" dirty="0" err="1" smtClean="0"/>
              <a:t>Јувенилни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диjабетес</a:t>
            </a:r>
            <a:endParaRPr lang="en-US" altLang="en-US" dirty="0" smtClean="0"/>
          </a:p>
          <a:p>
            <a:pPr>
              <a:lnSpc>
                <a:spcPct val="150000"/>
              </a:lnSpc>
            </a:pPr>
            <a:r>
              <a:rPr lang="en-US" altLang="en-US" dirty="0" err="1" smtClean="0"/>
              <a:t>Уграђен</a:t>
            </a:r>
            <a:r>
              <a:rPr lang="en-US" altLang="en-US" dirty="0" smtClean="0"/>
              <a:t> pace-maker</a:t>
            </a:r>
          </a:p>
          <a:p>
            <a:pPr>
              <a:lnSpc>
                <a:spcPct val="150000"/>
              </a:lnSpc>
            </a:pPr>
            <a:r>
              <a:rPr lang="en-US" altLang="en-US" dirty="0" err="1" smtClean="0"/>
              <a:t>Активна</a:t>
            </a:r>
            <a:r>
              <a:rPr lang="en-US" altLang="en-US" dirty="0" smtClean="0"/>
              <a:t> TBC</a:t>
            </a:r>
          </a:p>
          <a:p>
            <a:pPr>
              <a:lnSpc>
                <a:spcPct val="150000"/>
              </a:lnSpc>
            </a:pPr>
            <a:r>
              <a:rPr lang="en-US" altLang="en-US" dirty="0" err="1" smtClean="0"/>
              <a:t>Синовијална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псеудоартроза</a:t>
            </a:r>
            <a:endParaRPr lang="en-US" altLang="en-US" dirty="0" smtClean="0"/>
          </a:p>
          <a:p>
            <a:pPr>
              <a:lnSpc>
                <a:spcPct val="150000"/>
              </a:lnSpc>
            </a:pPr>
            <a:r>
              <a:rPr lang="en-US" altLang="en-US" dirty="0" err="1" smtClean="0"/>
              <a:t>Крварење</a:t>
            </a:r>
            <a:r>
              <a:rPr lang="en-US" altLang="en-US" dirty="0" smtClean="0"/>
              <a:t> ГИТ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Предности МП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ru-RU" altLang="en-US" dirty="0" smtClean="0"/>
              <a:t>Непосредна примена скраћује време лечења</a:t>
            </a:r>
          </a:p>
          <a:p>
            <a:pPr>
              <a:lnSpc>
                <a:spcPct val="150000"/>
              </a:lnSpc>
            </a:pPr>
            <a:r>
              <a:rPr lang="ru-RU" altLang="en-US" dirty="0" smtClean="0"/>
              <a:t>Бројне индикације</a:t>
            </a:r>
          </a:p>
          <a:p>
            <a:pPr>
              <a:lnSpc>
                <a:spcPct val="150000"/>
              </a:lnSpc>
            </a:pPr>
            <a:r>
              <a:rPr lang="ru-RU" altLang="en-US" dirty="0" smtClean="0"/>
              <a:t>Мало контраиндикација</a:t>
            </a:r>
          </a:p>
          <a:p>
            <a:pPr>
              <a:lnSpc>
                <a:spcPct val="150000"/>
              </a:lnSpc>
            </a:pPr>
            <a:r>
              <a:rPr lang="ru-RU" altLang="en-US" dirty="0" smtClean="0"/>
              <a:t>Синергизам</a:t>
            </a:r>
          </a:p>
          <a:p>
            <a:pPr>
              <a:lnSpc>
                <a:spcPct val="150000"/>
              </a:lnSpc>
            </a:pPr>
            <a:r>
              <a:rPr lang="ru-RU" altLang="en-US" dirty="0" smtClean="0"/>
              <a:t>Безконтактна метода (одећа, гипс)</a:t>
            </a:r>
          </a:p>
          <a:p>
            <a:pPr>
              <a:lnSpc>
                <a:spcPct val="150000"/>
              </a:lnSpc>
            </a:pPr>
            <a:r>
              <a:rPr lang="ru-RU" altLang="en-US" dirty="0" smtClean="0"/>
              <a:t>Атермична (метал, кеса с ледом)</a:t>
            </a:r>
          </a:p>
          <a:p>
            <a:pPr>
              <a:lnSpc>
                <a:spcPct val="150000"/>
              </a:lnSpc>
            </a:pPr>
            <a:r>
              <a:rPr lang="ru-RU" altLang="en-US" dirty="0" smtClean="0"/>
              <a:t>Једном антеном два болесника</a:t>
            </a:r>
            <a:endParaRPr lang="en-US" alt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Недостаци магнетотерапије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00100" y="2344088"/>
            <a:ext cx="58579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altLang="en-US" sz="2800" dirty="0" smtClean="0"/>
              <a:t>Месмеризам</a:t>
            </a:r>
          </a:p>
          <a:p>
            <a:pPr>
              <a:lnSpc>
                <a:spcPct val="150000"/>
              </a:lnSpc>
            </a:pPr>
            <a:r>
              <a:rPr lang="ru-RU" altLang="en-US" sz="2800" dirty="0" smtClean="0"/>
              <a:t>Недостатак литературе</a:t>
            </a:r>
          </a:p>
          <a:p>
            <a:pPr>
              <a:lnSpc>
                <a:spcPct val="150000"/>
              </a:lnSpc>
            </a:pPr>
            <a:r>
              <a:rPr lang="ru-RU" altLang="en-US" sz="2800" dirty="0" smtClean="0"/>
              <a:t>Човек нема рецепторе за МП</a:t>
            </a:r>
          </a:p>
          <a:p>
            <a:pPr>
              <a:lnSpc>
                <a:spcPct val="150000"/>
              </a:lnSpc>
            </a:pPr>
            <a:r>
              <a:rPr lang="ru-RU" altLang="en-US" sz="2800" dirty="0" smtClean="0"/>
              <a:t>Блаже дејство – дужи третман</a:t>
            </a:r>
          </a:p>
          <a:p>
            <a:pPr>
              <a:lnSpc>
                <a:spcPct val="150000"/>
              </a:lnSpc>
            </a:pPr>
            <a:r>
              <a:rPr lang="ru-RU" altLang="en-US" sz="2800" dirty="0" smtClean="0"/>
              <a:t>Различити ефекти код болесника</a:t>
            </a:r>
            <a:endParaRPr lang="en-US" altLang="en-US" sz="2800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Контраиндикације за МП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200000"/>
              </a:lnSpc>
            </a:pPr>
            <a:r>
              <a:rPr lang="en-US" altLang="en-US" dirty="0" err="1" smtClean="0"/>
              <a:t>Опште</a:t>
            </a:r>
            <a:r>
              <a:rPr lang="en-US" altLang="en-US" dirty="0" smtClean="0"/>
              <a:t> </a:t>
            </a:r>
          </a:p>
          <a:p>
            <a:pPr>
              <a:spcBef>
                <a:spcPts val="1200"/>
              </a:spcBef>
            </a:pPr>
            <a:r>
              <a:rPr lang="en-US" altLang="en-US" dirty="0" err="1" smtClean="0"/>
              <a:t>Деца</a:t>
            </a:r>
            <a:r>
              <a:rPr lang="en-US" altLang="en-US" dirty="0" smtClean="0"/>
              <a:t> - </a:t>
            </a:r>
            <a:r>
              <a:rPr lang="en-US" altLang="en-US" dirty="0" err="1" smtClean="0"/>
              <a:t>предео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епифиза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костију</a:t>
            </a:r>
            <a:r>
              <a:rPr lang="en-US" altLang="en-US" dirty="0" smtClean="0"/>
              <a:t> у </a:t>
            </a:r>
            <a:r>
              <a:rPr lang="en-US" altLang="en-US" dirty="0" err="1" smtClean="0"/>
              <a:t>развоју</a:t>
            </a:r>
            <a:endParaRPr lang="en-US" altLang="en-US" dirty="0" smtClean="0"/>
          </a:p>
          <a:p>
            <a:pPr>
              <a:spcBef>
                <a:spcPts val="1200"/>
              </a:spcBef>
            </a:pPr>
            <a:r>
              <a:rPr lang="en-US" altLang="en-US" dirty="0" err="1" smtClean="0"/>
              <a:t>Предео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ока</a:t>
            </a:r>
            <a:endParaRPr lang="en-US" altLang="en-US" dirty="0" smtClean="0"/>
          </a:p>
          <a:p>
            <a:pPr>
              <a:spcBef>
                <a:spcPts val="1200"/>
              </a:spcBef>
            </a:pPr>
            <a:r>
              <a:rPr lang="en-US" altLang="en-US" dirty="0" err="1" smtClean="0"/>
              <a:t>Предео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тиреоидее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гонада</a:t>
            </a:r>
            <a:r>
              <a:rPr lang="en-US" altLang="en-US" dirty="0" smtClean="0"/>
              <a:t> и </a:t>
            </a:r>
            <a:r>
              <a:rPr lang="en-US" altLang="en-US" dirty="0" err="1" smtClean="0"/>
              <a:t>других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ендокр.жл</a:t>
            </a:r>
            <a:r>
              <a:rPr lang="en-US" altLang="en-US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en-US" altLang="en-US" dirty="0" err="1" smtClean="0"/>
              <a:t>Трудноћа</a:t>
            </a:r>
            <a:r>
              <a:rPr lang="en-US" altLang="en-US" dirty="0" smtClean="0"/>
              <a:t> (</a:t>
            </a:r>
            <a:r>
              <a:rPr lang="en-US" altLang="en-US" dirty="0" err="1" smtClean="0"/>
              <a:t>трбух</a:t>
            </a:r>
            <a:r>
              <a:rPr lang="en-US" altLang="en-US" dirty="0" smtClean="0"/>
              <a:t> и </a:t>
            </a:r>
            <a:r>
              <a:rPr lang="en-US" altLang="en-US" dirty="0" err="1" smtClean="0"/>
              <a:t>крста</a:t>
            </a:r>
            <a:r>
              <a:rPr lang="en-US" altLang="en-US" dirty="0" smtClean="0"/>
              <a:t>)</a:t>
            </a:r>
          </a:p>
          <a:p>
            <a:pPr>
              <a:spcBef>
                <a:spcPts val="1200"/>
              </a:spcBef>
            </a:pPr>
            <a:r>
              <a:rPr lang="en-US" altLang="en-US" dirty="0" smtClean="0"/>
              <a:t>Pace maker (</a:t>
            </a:r>
            <a:r>
              <a:rPr lang="en-US" altLang="en-US" dirty="0" err="1" smtClean="0"/>
              <a:t>грудни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кош</a:t>
            </a:r>
            <a:r>
              <a:rPr lang="en-US" altLang="en-US" dirty="0" smtClean="0"/>
              <a:t>)</a:t>
            </a:r>
          </a:p>
          <a:p>
            <a:pPr>
              <a:spcBef>
                <a:spcPts val="1200"/>
              </a:spcBef>
            </a:pPr>
            <a:r>
              <a:rPr lang="en-US" altLang="en-US" dirty="0" err="1" smtClean="0"/>
              <a:t>Тромбозе</a:t>
            </a:r>
            <a:r>
              <a:rPr lang="en-US" altLang="en-US" dirty="0" smtClean="0"/>
              <a:t> и </a:t>
            </a:r>
            <a:r>
              <a:rPr lang="en-US" altLang="en-US" dirty="0" err="1" smtClean="0"/>
              <a:t>тромбофлебитиси</a:t>
            </a:r>
            <a:endParaRPr lang="en-US" altLang="en-US" dirty="0" smtClean="0"/>
          </a:p>
          <a:p>
            <a:pPr>
              <a:spcBef>
                <a:spcPts val="1200"/>
              </a:spcBef>
            </a:pPr>
            <a:r>
              <a:rPr lang="en-US" altLang="en-US" dirty="0" err="1" smtClean="0"/>
              <a:t>Епилепсија</a:t>
            </a:r>
            <a:r>
              <a:rPr lang="en-US" altLang="en-US" dirty="0" smtClean="0"/>
              <a:t> (</a:t>
            </a:r>
            <a:r>
              <a:rPr lang="en-US" altLang="en-US" dirty="0" err="1" smtClean="0"/>
              <a:t>глава</a:t>
            </a:r>
            <a:r>
              <a:rPr lang="en-US" altLang="en-US" dirty="0" smtClean="0"/>
              <a:t>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Пропратне појаве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Седација</a:t>
            </a:r>
          </a:p>
          <a:p>
            <a:r>
              <a:rPr lang="sr-Cyrl-CS" dirty="0" smtClean="0"/>
              <a:t>Блага узнемиреност</a:t>
            </a:r>
          </a:p>
          <a:p>
            <a:r>
              <a:rPr lang="sr-Cyrl-CS" dirty="0" smtClean="0"/>
              <a:t>Поремећај биоритма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,,Прозорско понашање живих бића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-4С(мржњење морске воде) </a:t>
            </a:r>
            <a:r>
              <a:rPr lang="sr-Cyrl-CS" dirty="0" smtClean="0"/>
              <a:t>до 50 С </a:t>
            </a:r>
            <a:r>
              <a:rPr lang="sr-Cyrl-CS" dirty="0" smtClean="0"/>
              <a:t>(коагулација беланчевина)</a:t>
            </a:r>
          </a:p>
          <a:p>
            <a:r>
              <a:rPr lang="sr-Latn-CS" dirty="0" smtClean="0"/>
              <a:t>pH,</a:t>
            </a:r>
            <a:r>
              <a:rPr lang="sr-Cyrl-CS" dirty="0" smtClean="0"/>
              <a:t>концентрација гасова,влажност</a:t>
            </a:r>
            <a:r>
              <a:rPr lang="sr-Cyrl-CS" dirty="0" smtClean="0"/>
              <a:t>..</a:t>
            </a:r>
            <a:endParaRPr lang="sr-Cyrl-CS" dirty="0" smtClean="0"/>
          </a:p>
          <a:p>
            <a:r>
              <a:rPr lang="sr-Cyrl-CS" dirty="0" smtClean="0"/>
              <a:t>МП зависи од 4 независна фактора</a:t>
            </a:r>
          </a:p>
          <a:p>
            <a:r>
              <a:rPr lang="sr-Cyrl-CS" dirty="0" smtClean="0"/>
              <a:t>Проналажење ,,прозора” за терапијске и избегавање штетних ефеката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Историјат</a:t>
            </a:r>
            <a:r>
              <a:rPr lang="en-US" dirty="0" smtClean="0"/>
              <a:t> </a:t>
            </a:r>
            <a:r>
              <a:rPr lang="sr-Cyrl-CS" dirty="0" smtClean="0"/>
              <a:t>магнетотерапије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ru-RU" altLang="en-US" dirty="0" smtClean="0"/>
              <a:t>Кремна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ru-RU" altLang="en-US" dirty="0" smtClean="0"/>
              <a:t>У Јапану после </a:t>
            </a:r>
            <a:r>
              <a:rPr lang="en-US" altLang="en-US" dirty="0" smtClean="0"/>
              <a:t>II</a:t>
            </a:r>
            <a:r>
              <a:rPr lang="ru-RU" altLang="en-US" dirty="0" smtClean="0"/>
              <a:t> св</a:t>
            </a:r>
            <a:r>
              <a:rPr lang="en-US" altLang="en-US" dirty="0" smtClean="0"/>
              <a:t>.</a:t>
            </a:r>
            <a:r>
              <a:rPr lang="ru-RU" altLang="en-US" dirty="0" smtClean="0"/>
              <a:t> </a:t>
            </a:r>
            <a:r>
              <a:rPr lang="en-US" altLang="en-US" dirty="0" smtClean="0"/>
              <a:t>р</a:t>
            </a:r>
            <a:r>
              <a:rPr lang="ru-RU" altLang="en-US" dirty="0" smtClean="0"/>
              <a:t>ата</a:t>
            </a:r>
            <a:endParaRPr lang="en-US" altLang="en-US" dirty="0" smtClean="0"/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ru-RU" altLang="en-US" dirty="0" smtClean="0"/>
              <a:t>Румунија, земље бившег СССР</a:t>
            </a:r>
            <a:endParaRPr lang="en-US" altLang="en-US" dirty="0" smtClean="0"/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ru-RU" altLang="en-US" dirty="0" smtClean="0"/>
              <a:t>Већина европских земаља 1960-1985.</a:t>
            </a:r>
            <a:endParaRPr lang="en-US" altLang="en-US" dirty="0" smtClean="0"/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ru-RU" altLang="en-US" dirty="0" smtClean="0"/>
              <a:t>У САД 80-тих година апарати за терапијске сврхе</a:t>
            </a:r>
            <a:endParaRPr lang="en-US" altLang="en-US" dirty="0" smtClean="0"/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ru-RU" altLang="en-US" dirty="0" smtClean="0"/>
              <a:t>У Словенији у Марибору први пут у ФМ</a:t>
            </a:r>
            <a:endParaRPr lang="en-US" altLang="en-US" dirty="0" smtClean="0"/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ru-RU" altLang="en-US" dirty="0" smtClean="0"/>
              <a:t>1989. на Медицинским факултетима</a:t>
            </a:r>
            <a:endParaRPr lang="en-US" alt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CS" dirty="0" smtClean="0"/>
              <a:t>Новија</a:t>
            </a:r>
            <a:r>
              <a:rPr lang="en-US" dirty="0" smtClean="0"/>
              <a:t> </a:t>
            </a:r>
            <a:r>
              <a:rPr lang="sr-Cyrl-CS" dirty="0" smtClean="0"/>
              <a:t>научна</a:t>
            </a:r>
            <a:r>
              <a:rPr lang="en-US" dirty="0" smtClean="0"/>
              <a:t> </a:t>
            </a:r>
            <a:r>
              <a:rPr lang="sr-Cyrl-CS" dirty="0" smtClean="0"/>
              <a:t>сазнања</a:t>
            </a:r>
            <a:r>
              <a:rPr lang="en-US" dirty="0" smtClean="0"/>
              <a:t> </a:t>
            </a:r>
            <a:r>
              <a:rPr lang="sr-Cyrl-CS" dirty="0" smtClean="0"/>
              <a:t>јасно</a:t>
            </a:r>
            <a:r>
              <a:rPr lang="en-US" dirty="0" smtClean="0"/>
              <a:t> </a:t>
            </a:r>
            <a:r>
              <a:rPr lang="sr-Cyrl-CS" dirty="0" smtClean="0"/>
              <a:t>указују</a:t>
            </a:r>
            <a:r>
              <a:rPr lang="en-US" dirty="0" smtClean="0"/>
              <a:t> </a:t>
            </a:r>
            <a:r>
              <a:rPr lang="sr-Cyrl-CS" dirty="0" smtClean="0"/>
              <a:t>да</a:t>
            </a:r>
            <a:r>
              <a:rPr lang="en-US" dirty="0" smtClean="0"/>
              <a:t> </a:t>
            </a:r>
            <a:r>
              <a:rPr lang="sr-Cyrl-CS" dirty="0" smtClean="0"/>
              <a:t>се</a:t>
            </a:r>
            <a:r>
              <a:rPr lang="en-US" dirty="0" smtClean="0"/>
              <a:t>  </a:t>
            </a:r>
            <a:r>
              <a:rPr lang="sr-Cyrl-CS" dirty="0" smtClean="0"/>
              <a:t>живот</a:t>
            </a:r>
            <a:r>
              <a:rPr lang="en-US" dirty="0" smtClean="0"/>
              <a:t> </a:t>
            </a:r>
            <a:r>
              <a:rPr lang="sr-Cyrl-CS" dirty="0" smtClean="0"/>
              <a:t>на</a:t>
            </a:r>
            <a:r>
              <a:rPr lang="en-US" dirty="0" smtClean="0"/>
              <a:t> </a:t>
            </a:r>
            <a:r>
              <a:rPr lang="sr-Cyrl-CS" dirty="0" smtClean="0"/>
              <a:t>Земљи</a:t>
            </a:r>
            <a:r>
              <a:rPr lang="en-US" dirty="0" smtClean="0"/>
              <a:t> </a:t>
            </a:r>
            <a:r>
              <a:rPr lang="sr-Cyrl-CS" dirty="0" smtClean="0"/>
              <a:t>развијао</a:t>
            </a:r>
            <a:r>
              <a:rPr lang="en-US" dirty="0" smtClean="0"/>
              <a:t> </a:t>
            </a:r>
            <a:r>
              <a:rPr lang="sr-Cyrl-CS" dirty="0" smtClean="0"/>
              <a:t>под</a:t>
            </a:r>
            <a:r>
              <a:rPr lang="en-US" dirty="0" smtClean="0"/>
              <a:t> </a:t>
            </a:r>
            <a:r>
              <a:rPr lang="sr-Cyrl-CS" dirty="0" smtClean="0"/>
              <a:t>утицајем</a:t>
            </a:r>
            <a:r>
              <a:rPr lang="en-US" dirty="0" smtClean="0"/>
              <a:t> </a:t>
            </a:r>
            <a:r>
              <a:rPr lang="sr-Cyrl-CS" dirty="0" smtClean="0"/>
              <a:t>многих</a:t>
            </a:r>
            <a:r>
              <a:rPr lang="en-US" dirty="0" smtClean="0"/>
              <a:t> </a:t>
            </a:r>
            <a:r>
              <a:rPr lang="sr-Cyrl-CS" dirty="0" smtClean="0"/>
              <a:t>природних</a:t>
            </a:r>
            <a:r>
              <a:rPr lang="en-US" dirty="0" smtClean="0"/>
              <a:t> </a:t>
            </a:r>
            <a:r>
              <a:rPr lang="sr-Cyrl-CS" dirty="0" smtClean="0"/>
              <a:t>фактора</a:t>
            </a:r>
            <a:r>
              <a:rPr lang="en-US" dirty="0" smtClean="0"/>
              <a:t>, </a:t>
            </a:r>
            <a:r>
              <a:rPr lang="sr-Cyrl-CS" dirty="0" smtClean="0"/>
              <a:t>међу</a:t>
            </a:r>
            <a:r>
              <a:rPr lang="en-US" dirty="0" smtClean="0"/>
              <a:t> </a:t>
            </a:r>
            <a:r>
              <a:rPr lang="sr-Cyrl-CS" dirty="0" smtClean="0"/>
              <a:t>којима</a:t>
            </a:r>
            <a:r>
              <a:rPr lang="en-US" dirty="0" smtClean="0"/>
              <a:t> </a:t>
            </a:r>
            <a:r>
              <a:rPr lang="sr-Cyrl-CS" dirty="0" smtClean="0"/>
              <a:t>значајно</a:t>
            </a:r>
            <a:r>
              <a:rPr lang="en-US" dirty="0" smtClean="0"/>
              <a:t> </a:t>
            </a:r>
            <a:r>
              <a:rPr lang="sr-Cyrl-CS" dirty="0" smtClean="0"/>
              <a:t>места</a:t>
            </a:r>
            <a:r>
              <a:rPr lang="en-US" dirty="0" smtClean="0"/>
              <a:t> </a:t>
            </a:r>
            <a:r>
              <a:rPr lang="sr-Cyrl-CS" dirty="0" smtClean="0"/>
              <a:t>заузимају</a:t>
            </a:r>
            <a:r>
              <a:rPr lang="en-US" dirty="0" smtClean="0"/>
              <a:t> </a:t>
            </a:r>
            <a:r>
              <a:rPr lang="sr-Cyrl-CS" dirty="0" smtClean="0"/>
              <a:t>електрична</a:t>
            </a:r>
            <a:r>
              <a:rPr lang="en-US" dirty="0" smtClean="0"/>
              <a:t> 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sr-Cyrl-CS" dirty="0" smtClean="0"/>
              <a:t>магнетна</a:t>
            </a:r>
            <a:r>
              <a:rPr lang="en-US" dirty="0" smtClean="0"/>
              <a:t> </a:t>
            </a:r>
            <a:r>
              <a:rPr lang="sr-Cyrl-CS" dirty="0" smtClean="0"/>
              <a:t>поља</a:t>
            </a:r>
            <a:r>
              <a:rPr lang="en-US" dirty="0" smtClean="0"/>
              <a:t>.</a:t>
            </a:r>
            <a:endParaRPr lang="sr-Cyrl-CS" dirty="0" smtClean="0"/>
          </a:p>
          <a:p>
            <a:r>
              <a:rPr lang="en-US" dirty="0" smtClean="0"/>
              <a:t> </a:t>
            </a:r>
            <a:r>
              <a:rPr lang="sr-Cyrl-CS" dirty="0" smtClean="0"/>
              <a:t>Електромагнетна</a:t>
            </a:r>
            <a:r>
              <a:rPr lang="en-US" dirty="0" smtClean="0"/>
              <a:t> </a:t>
            </a:r>
            <a:r>
              <a:rPr lang="sr-Cyrl-CS" dirty="0" smtClean="0"/>
              <a:t>поља</a:t>
            </a:r>
            <a:r>
              <a:rPr lang="en-US" dirty="0" smtClean="0"/>
              <a:t> </a:t>
            </a:r>
            <a:r>
              <a:rPr lang="sr-Cyrl-CS" dirty="0" smtClean="0"/>
              <a:t>која</a:t>
            </a:r>
            <a:r>
              <a:rPr lang="en-US" dirty="0" smtClean="0"/>
              <a:t> </a:t>
            </a:r>
            <a:r>
              <a:rPr lang="sr-Cyrl-CS" dirty="0" smtClean="0"/>
              <a:t>нас</a:t>
            </a:r>
            <a:r>
              <a:rPr lang="en-US" dirty="0" smtClean="0"/>
              <a:t> </a:t>
            </a:r>
            <a:r>
              <a:rPr lang="sr-Cyrl-CS" dirty="0" smtClean="0"/>
              <a:t>окружују</a:t>
            </a:r>
            <a:r>
              <a:rPr lang="en-US" dirty="0" smtClean="0"/>
              <a:t> </a:t>
            </a:r>
            <a:r>
              <a:rPr lang="sr-Cyrl-CS" dirty="0" smtClean="0"/>
              <a:t>имају</a:t>
            </a:r>
            <a:r>
              <a:rPr lang="en-US" dirty="0" smtClean="0"/>
              <a:t> </a:t>
            </a:r>
            <a:r>
              <a:rPr lang="sr-Cyrl-CS" dirty="0" smtClean="0"/>
              <a:t>природно</a:t>
            </a:r>
            <a:r>
              <a:rPr lang="en-US" dirty="0" smtClean="0"/>
              <a:t> </a:t>
            </a:r>
            <a:r>
              <a:rPr lang="sr-Cyrl-CS" dirty="0" smtClean="0"/>
              <a:t>порекло:</a:t>
            </a:r>
            <a:r>
              <a:rPr lang="sr-Cyrl-CS" dirty="0" smtClean="0">
                <a:solidFill>
                  <a:srgbClr val="CC0066"/>
                </a:solidFill>
              </a:rPr>
              <a:t>магнетно</a:t>
            </a:r>
            <a:r>
              <a:rPr lang="en-US" dirty="0" smtClean="0">
                <a:solidFill>
                  <a:srgbClr val="CC0066"/>
                </a:solidFill>
              </a:rPr>
              <a:t> </a:t>
            </a:r>
            <a:r>
              <a:rPr lang="sr-Cyrl-CS" dirty="0" smtClean="0">
                <a:solidFill>
                  <a:srgbClr val="CC0066"/>
                </a:solidFill>
              </a:rPr>
              <a:t>поље</a:t>
            </a:r>
            <a:r>
              <a:rPr lang="en-US" dirty="0" smtClean="0">
                <a:solidFill>
                  <a:srgbClr val="CC0066"/>
                </a:solidFill>
              </a:rPr>
              <a:t> </a:t>
            </a:r>
            <a:r>
              <a:rPr lang="sr-Cyrl-CS" dirty="0" smtClean="0">
                <a:solidFill>
                  <a:srgbClr val="CC0066"/>
                </a:solidFill>
              </a:rPr>
              <a:t>Земље</a:t>
            </a:r>
            <a:r>
              <a:rPr lang="en-US" dirty="0" smtClean="0">
                <a:solidFill>
                  <a:srgbClr val="CC0066"/>
                </a:solidFill>
              </a:rPr>
              <a:t>, </a:t>
            </a:r>
            <a:r>
              <a:rPr lang="sr-Cyrl-CS" dirty="0" smtClean="0">
                <a:solidFill>
                  <a:srgbClr val="CC0066"/>
                </a:solidFill>
              </a:rPr>
              <a:t>међупланетарно</a:t>
            </a:r>
            <a:r>
              <a:rPr lang="en-US" dirty="0" smtClean="0">
                <a:solidFill>
                  <a:srgbClr val="CC0066"/>
                </a:solidFill>
              </a:rPr>
              <a:t> </a:t>
            </a:r>
            <a:r>
              <a:rPr lang="sr-Cyrl-CS" dirty="0" smtClean="0">
                <a:solidFill>
                  <a:srgbClr val="CC0066"/>
                </a:solidFill>
              </a:rPr>
              <a:t>магнетно</a:t>
            </a:r>
            <a:r>
              <a:rPr lang="en-US" dirty="0" smtClean="0">
                <a:solidFill>
                  <a:srgbClr val="CC0066"/>
                </a:solidFill>
              </a:rPr>
              <a:t> </a:t>
            </a:r>
            <a:r>
              <a:rPr lang="sr-Cyrl-CS" dirty="0" smtClean="0">
                <a:solidFill>
                  <a:srgbClr val="CC0066"/>
                </a:solidFill>
              </a:rPr>
              <a:t>поље</a:t>
            </a:r>
            <a:r>
              <a:rPr lang="en-US" dirty="0" smtClean="0">
                <a:solidFill>
                  <a:srgbClr val="CC0066"/>
                </a:solidFill>
              </a:rPr>
              <a:t>, </a:t>
            </a:r>
            <a:r>
              <a:rPr lang="sr-Cyrl-CS" dirty="0" smtClean="0">
                <a:solidFill>
                  <a:srgbClr val="CC0066"/>
                </a:solidFill>
              </a:rPr>
              <a:t>космичко</a:t>
            </a:r>
            <a:r>
              <a:rPr lang="en-US" dirty="0" smtClean="0">
                <a:solidFill>
                  <a:srgbClr val="CC0066"/>
                </a:solidFill>
              </a:rPr>
              <a:t> </a:t>
            </a:r>
            <a:r>
              <a:rPr lang="sr-Cyrl-CS" dirty="0" smtClean="0">
                <a:solidFill>
                  <a:srgbClr val="CC0066"/>
                </a:solidFill>
              </a:rPr>
              <a:t>магнетно</a:t>
            </a:r>
            <a:r>
              <a:rPr lang="en-US" dirty="0" smtClean="0">
                <a:solidFill>
                  <a:srgbClr val="CC0066"/>
                </a:solidFill>
              </a:rPr>
              <a:t> </a:t>
            </a:r>
            <a:r>
              <a:rPr lang="sr-Cyrl-CS" dirty="0" smtClean="0">
                <a:solidFill>
                  <a:srgbClr val="CC0066"/>
                </a:solidFill>
              </a:rPr>
              <a:t>поље</a:t>
            </a:r>
            <a:r>
              <a:rPr lang="en-US" dirty="0" smtClean="0">
                <a:solidFill>
                  <a:srgbClr val="CC0066"/>
                </a:solidFill>
              </a:rPr>
              <a:t>).</a:t>
            </a:r>
            <a:r>
              <a:rPr lang="en-US" dirty="0" smtClean="0"/>
              <a:t> </a:t>
            </a:r>
            <a:r>
              <a:rPr lang="sr-Cyrl-CS" dirty="0" smtClean="0"/>
              <a:t>Развој</a:t>
            </a:r>
            <a:r>
              <a:rPr lang="en-US" dirty="0" smtClean="0"/>
              <a:t> </a:t>
            </a:r>
            <a:r>
              <a:rPr lang="sr-Cyrl-CS" dirty="0" smtClean="0"/>
              <a:t>технике</a:t>
            </a:r>
            <a:r>
              <a:rPr lang="en-US" dirty="0" smtClean="0"/>
              <a:t> </a:t>
            </a:r>
            <a:r>
              <a:rPr lang="sr-Cyrl-CS" dirty="0" smtClean="0"/>
              <a:t>условио</a:t>
            </a:r>
            <a:r>
              <a:rPr lang="en-US" dirty="0" smtClean="0"/>
              <a:t> </a:t>
            </a:r>
            <a:r>
              <a:rPr lang="sr-Cyrl-CS" dirty="0" smtClean="0"/>
              <a:t>је</a:t>
            </a:r>
            <a:r>
              <a:rPr lang="en-US" dirty="0" smtClean="0"/>
              <a:t> </a:t>
            </a:r>
            <a:r>
              <a:rPr lang="sr-Cyrl-CS" dirty="0" smtClean="0"/>
              <a:t>низ</a:t>
            </a:r>
            <a:r>
              <a:rPr lang="en-US" dirty="0" smtClean="0"/>
              <a:t> </a:t>
            </a:r>
            <a:r>
              <a:rPr lang="sr-Cyrl-CS" dirty="0" smtClean="0"/>
              <a:t>вештачких</a:t>
            </a:r>
            <a:r>
              <a:rPr lang="en-US" dirty="0" smtClean="0"/>
              <a:t> </a:t>
            </a:r>
            <a:r>
              <a:rPr lang="sr-Cyrl-CS" dirty="0" smtClean="0"/>
              <a:t>извора</a:t>
            </a:r>
            <a:r>
              <a:rPr lang="en-US" dirty="0" smtClean="0"/>
              <a:t> </a:t>
            </a:r>
            <a:r>
              <a:rPr lang="sr-Cyrl-CS" dirty="0" smtClean="0"/>
              <a:t>магнетних</a:t>
            </a:r>
            <a:r>
              <a:rPr lang="en-US" dirty="0" smtClean="0"/>
              <a:t> </a:t>
            </a:r>
            <a:r>
              <a:rPr lang="sr-Cyrl-CS" dirty="0" smtClean="0"/>
              <a:t>поља</a:t>
            </a:r>
            <a:r>
              <a:rPr lang="en-US" dirty="0" smtClean="0"/>
              <a:t>, </a:t>
            </a:r>
            <a:r>
              <a:rPr lang="sr-Cyrl-CS" dirty="0" smtClean="0"/>
              <a:t>која</a:t>
            </a:r>
            <a:r>
              <a:rPr lang="en-US" dirty="0" smtClean="0"/>
              <a:t> </a:t>
            </a:r>
            <a:r>
              <a:rPr lang="sr-Cyrl-CS" dirty="0" smtClean="0"/>
              <a:t>такође</a:t>
            </a:r>
            <a:r>
              <a:rPr lang="en-US" dirty="0" smtClean="0"/>
              <a:t> </a:t>
            </a:r>
            <a:r>
              <a:rPr lang="sr-Cyrl-CS" dirty="0" smtClean="0"/>
              <a:t>делују</a:t>
            </a:r>
            <a:r>
              <a:rPr lang="en-US" dirty="0" smtClean="0"/>
              <a:t> </a:t>
            </a:r>
            <a:r>
              <a:rPr lang="sr-Cyrl-CS" dirty="0" smtClean="0"/>
              <a:t>на</a:t>
            </a:r>
            <a:r>
              <a:rPr lang="en-US" dirty="0" smtClean="0"/>
              <a:t> </a:t>
            </a:r>
            <a:r>
              <a:rPr lang="sr-Cyrl-CS" dirty="0" smtClean="0"/>
              <a:t>организам</a:t>
            </a:r>
            <a:r>
              <a:rPr lang="en-US" b="1" dirty="0" smtClean="0"/>
              <a:t>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Терапијски магнети могу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sr-Cyrl-CS" b="1" dirty="0" smtClean="0"/>
              <a:t>Побољшати</a:t>
            </a:r>
            <a:r>
              <a:rPr lang="sr-Latn-CS" b="1" dirty="0" smtClean="0"/>
              <a:t> </a:t>
            </a:r>
            <a:r>
              <a:rPr lang="sr-Cyrl-CS" b="1" dirty="0" smtClean="0"/>
              <a:t>циркулацију</a:t>
            </a:r>
            <a:r>
              <a:rPr lang="sr-Latn-CS" dirty="0" smtClean="0"/>
              <a:t> - </a:t>
            </a:r>
            <a:r>
              <a:rPr lang="sr-Cyrl-CS" dirty="0" smtClean="0"/>
              <a:t>стимулирајући</a:t>
            </a:r>
            <a:r>
              <a:rPr lang="sr-Latn-CS" dirty="0" smtClean="0"/>
              <a:t> </a:t>
            </a:r>
            <a:r>
              <a:rPr lang="sr-Cyrl-CS" dirty="0" smtClean="0"/>
              <a:t>црвена</a:t>
            </a:r>
            <a:r>
              <a:rPr lang="sr-Latn-CS" dirty="0" smtClean="0"/>
              <a:t> </a:t>
            </a:r>
            <a:r>
              <a:rPr lang="sr-Cyrl-CS" dirty="0" smtClean="0"/>
              <a:t>крвна</a:t>
            </a:r>
            <a:r>
              <a:rPr lang="sr-Latn-CS" dirty="0" smtClean="0"/>
              <a:t> </a:t>
            </a:r>
            <a:r>
              <a:rPr lang="sr-Cyrl-CS" dirty="0" smtClean="0"/>
              <a:t>зрнца</a:t>
            </a:r>
            <a:r>
              <a:rPr lang="sr-Latn-CS" dirty="0" smtClean="0"/>
              <a:t> </a:t>
            </a:r>
            <a:r>
              <a:rPr lang="sr-Cyrl-CS" dirty="0" smtClean="0"/>
              <a:t>да</a:t>
            </a:r>
            <a:r>
              <a:rPr lang="sr-Latn-CS" dirty="0" smtClean="0"/>
              <a:t> </a:t>
            </a:r>
            <a:r>
              <a:rPr lang="sr-Cyrl-CS" dirty="0" smtClean="0"/>
              <a:t>доносе</a:t>
            </a:r>
            <a:r>
              <a:rPr lang="sr-Latn-CS" dirty="0" smtClean="0"/>
              <a:t> </a:t>
            </a:r>
            <a:r>
              <a:rPr lang="sr-Cyrl-CS" dirty="0" smtClean="0"/>
              <a:t>више</a:t>
            </a:r>
            <a:r>
              <a:rPr lang="sr-Latn-CS" dirty="0" smtClean="0"/>
              <a:t> </a:t>
            </a:r>
            <a:r>
              <a:rPr lang="sr-Cyrl-CS" dirty="0" smtClean="0"/>
              <a:t>кисеоника</a:t>
            </a:r>
            <a:r>
              <a:rPr lang="sr-Latn-CS" dirty="0" smtClean="0"/>
              <a:t> </a:t>
            </a:r>
            <a:r>
              <a:rPr lang="sr-Cyrl-CS" dirty="0" smtClean="0"/>
              <a:t>и</a:t>
            </a:r>
            <a:r>
              <a:rPr lang="sr-Latn-CS" dirty="0" smtClean="0"/>
              <a:t> </a:t>
            </a:r>
            <a:r>
              <a:rPr lang="sr-Cyrl-CS" dirty="0" smtClean="0"/>
              <a:t>храњивих</a:t>
            </a:r>
            <a:r>
              <a:rPr lang="sr-Latn-CS" dirty="0" smtClean="0"/>
              <a:t> </a:t>
            </a:r>
            <a:r>
              <a:rPr lang="sr-Cyrl-CS" dirty="0" smtClean="0"/>
              <a:t>материја</a:t>
            </a:r>
            <a:r>
              <a:rPr lang="sr-Latn-CS" dirty="0" smtClean="0"/>
              <a:t>  </a:t>
            </a:r>
            <a:r>
              <a:rPr lang="sr-Cyrl-CS" dirty="0" smtClean="0"/>
              <a:t>органима</a:t>
            </a:r>
            <a:r>
              <a:rPr lang="sr-Latn-CS" dirty="0" smtClean="0"/>
              <a:t> </a:t>
            </a:r>
            <a:r>
              <a:rPr lang="sr-Cyrl-CS" dirty="0" smtClean="0"/>
              <a:t>и</a:t>
            </a:r>
            <a:r>
              <a:rPr lang="sr-Latn-CS" dirty="0" smtClean="0"/>
              <a:t> </a:t>
            </a:r>
            <a:r>
              <a:rPr lang="sr-Cyrl-CS" dirty="0" smtClean="0"/>
              <a:t>мишићима</a:t>
            </a:r>
            <a:r>
              <a:rPr lang="sr-Latn-CS" dirty="0" smtClean="0"/>
              <a:t>. </a:t>
            </a:r>
          </a:p>
          <a:p>
            <a:pPr>
              <a:lnSpc>
                <a:spcPct val="80000"/>
              </a:lnSpc>
            </a:pPr>
            <a:r>
              <a:rPr lang="sr-Cyrl-CS" b="1" dirty="0" smtClean="0"/>
              <a:t>Значајно</a:t>
            </a:r>
            <a:r>
              <a:rPr lang="sr-Latn-CS" b="1" dirty="0" smtClean="0"/>
              <a:t> </a:t>
            </a:r>
            <a:r>
              <a:rPr lang="sr-Cyrl-CS" b="1" dirty="0" smtClean="0"/>
              <a:t>подићи</a:t>
            </a:r>
            <a:r>
              <a:rPr lang="sr-Latn-CS" b="1" dirty="0" smtClean="0"/>
              <a:t> </a:t>
            </a:r>
            <a:r>
              <a:rPr lang="sr-Cyrl-CS" b="1" dirty="0" smtClean="0"/>
              <a:t>целокупну</a:t>
            </a:r>
            <a:r>
              <a:rPr lang="sr-Latn-CS" b="1" dirty="0" smtClean="0"/>
              <a:t> </a:t>
            </a:r>
            <a:r>
              <a:rPr lang="sr-Cyrl-CS" b="1" dirty="0" smtClean="0"/>
              <a:t>енергију</a:t>
            </a:r>
            <a:r>
              <a:rPr lang="sr-Latn-CS" b="1" dirty="0" smtClean="0"/>
              <a:t>  </a:t>
            </a:r>
            <a:r>
              <a:rPr lang="sr-Cyrl-CS" b="1" dirty="0" smtClean="0"/>
              <a:t>тела</a:t>
            </a:r>
            <a:r>
              <a:rPr lang="sr-Latn-CS" dirty="0" smtClean="0"/>
              <a:t> - </a:t>
            </a:r>
            <a:r>
              <a:rPr lang="sr-Cyrl-CS" dirty="0" smtClean="0"/>
              <a:t>тако</a:t>
            </a:r>
            <a:r>
              <a:rPr lang="sr-Latn-CS" dirty="0" smtClean="0"/>
              <a:t> </a:t>
            </a:r>
            <a:r>
              <a:rPr lang="sr-Cyrl-CS" dirty="0" smtClean="0"/>
              <a:t>што</a:t>
            </a:r>
            <a:r>
              <a:rPr lang="sr-Latn-CS" dirty="0" smtClean="0"/>
              <a:t> </a:t>
            </a:r>
            <a:r>
              <a:rPr lang="sr-Cyrl-CS" dirty="0" smtClean="0"/>
              <a:t>појачавају</a:t>
            </a:r>
            <a:r>
              <a:rPr lang="sr-Latn-CS" dirty="0" smtClean="0"/>
              <a:t> </a:t>
            </a:r>
            <a:r>
              <a:rPr lang="sr-Cyrl-CS" dirty="0" smtClean="0"/>
              <a:t>циркулацију</a:t>
            </a:r>
            <a:r>
              <a:rPr lang="sr-Latn-CS" dirty="0" smtClean="0"/>
              <a:t> </a:t>
            </a:r>
            <a:r>
              <a:rPr lang="sr-Cyrl-CS" dirty="0" smtClean="0"/>
              <a:t>и</a:t>
            </a:r>
            <a:r>
              <a:rPr lang="sr-Latn-CS" dirty="0" smtClean="0"/>
              <a:t> </a:t>
            </a:r>
            <a:r>
              <a:rPr lang="sr-Cyrl-CS" dirty="0" smtClean="0"/>
              <a:t>помажу</a:t>
            </a:r>
            <a:r>
              <a:rPr lang="sr-Latn-CS" dirty="0" smtClean="0"/>
              <a:t> </a:t>
            </a:r>
            <a:r>
              <a:rPr lang="sr-Cyrl-CS" dirty="0" smtClean="0"/>
              <a:t>елиминисању</a:t>
            </a:r>
            <a:r>
              <a:rPr lang="sr-Latn-CS" dirty="0" smtClean="0"/>
              <a:t> </a:t>
            </a:r>
            <a:r>
              <a:rPr lang="sr-Cyrl-CS" dirty="0" smtClean="0"/>
              <a:t>отрова</a:t>
            </a:r>
            <a:r>
              <a:rPr lang="sr-Latn-CS" dirty="0" smtClean="0"/>
              <a:t> </a:t>
            </a:r>
            <a:r>
              <a:rPr lang="sr-Cyrl-CS" dirty="0" smtClean="0"/>
              <a:t>из</a:t>
            </a:r>
            <a:r>
              <a:rPr lang="sr-Latn-CS" dirty="0" smtClean="0"/>
              <a:t> </a:t>
            </a:r>
            <a:r>
              <a:rPr lang="sr-Cyrl-CS" dirty="0" smtClean="0"/>
              <a:t>тела</a:t>
            </a:r>
            <a:r>
              <a:rPr lang="sr-Latn-CS" dirty="0" smtClean="0"/>
              <a:t>, </a:t>
            </a:r>
            <a:r>
              <a:rPr lang="sr-Cyrl-CS" dirty="0" smtClean="0"/>
              <a:t>чиме</a:t>
            </a:r>
            <a:r>
              <a:rPr lang="sr-Latn-CS" dirty="0" smtClean="0"/>
              <a:t> </a:t>
            </a:r>
            <a:r>
              <a:rPr lang="sr-Cyrl-CS" dirty="0" smtClean="0"/>
              <a:t>се</a:t>
            </a:r>
            <a:r>
              <a:rPr lang="sr-Latn-CS" dirty="0" smtClean="0"/>
              <a:t> </a:t>
            </a:r>
            <a:r>
              <a:rPr lang="sr-Cyrl-CS" dirty="0" smtClean="0"/>
              <a:t>смањује</a:t>
            </a:r>
            <a:r>
              <a:rPr lang="sr-Latn-CS" dirty="0" smtClean="0"/>
              <a:t> </a:t>
            </a:r>
            <a:r>
              <a:rPr lang="sr-Cyrl-CS" dirty="0" smtClean="0"/>
              <a:t>и</a:t>
            </a:r>
            <a:r>
              <a:rPr lang="sr-Latn-CS" dirty="0" smtClean="0"/>
              <a:t> </a:t>
            </a:r>
            <a:r>
              <a:rPr lang="sr-Cyrl-CS" dirty="0" smtClean="0"/>
              <a:t>крвни</a:t>
            </a:r>
            <a:r>
              <a:rPr lang="sr-Latn-CS" dirty="0" smtClean="0"/>
              <a:t> </a:t>
            </a:r>
            <a:r>
              <a:rPr lang="sr-Cyrl-CS" dirty="0" smtClean="0"/>
              <a:t>притисак</a:t>
            </a:r>
            <a:r>
              <a:rPr lang="sr-Latn-CS" dirty="0" smtClean="0"/>
              <a:t> </a:t>
            </a:r>
            <a:r>
              <a:rPr lang="sr-Cyrl-CS" dirty="0" smtClean="0"/>
              <a:t>и</a:t>
            </a:r>
            <a:r>
              <a:rPr lang="sr-Latn-CS" dirty="0" smtClean="0"/>
              <a:t> </a:t>
            </a:r>
            <a:r>
              <a:rPr lang="sr-Cyrl-CS" dirty="0" smtClean="0"/>
              <a:t>пулс</a:t>
            </a:r>
            <a:r>
              <a:rPr lang="sr-Latn-CS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sr-Cyrl-CS" b="1" dirty="0" smtClean="0"/>
              <a:t>Побољшати</a:t>
            </a:r>
            <a:r>
              <a:rPr lang="sr-Latn-CS" b="1" dirty="0" smtClean="0"/>
              <a:t> </a:t>
            </a:r>
            <a:r>
              <a:rPr lang="sr-Cyrl-CS" b="1" dirty="0" smtClean="0"/>
              <a:t>дубок</a:t>
            </a:r>
            <a:r>
              <a:rPr lang="sr-Latn-CS" b="1" dirty="0" smtClean="0"/>
              <a:t>, </a:t>
            </a:r>
            <a:r>
              <a:rPr lang="sr-Cyrl-CS" b="1" dirty="0" smtClean="0"/>
              <a:t>дугачак</a:t>
            </a:r>
            <a:r>
              <a:rPr lang="sr-Latn-CS" b="1" dirty="0" smtClean="0"/>
              <a:t> </a:t>
            </a:r>
            <a:r>
              <a:rPr lang="sr-Cyrl-CS" b="1" dirty="0" smtClean="0"/>
              <a:t>и</a:t>
            </a:r>
            <a:r>
              <a:rPr lang="sr-Latn-CS" b="1" dirty="0" smtClean="0"/>
              <a:t> </a:t>
            </a:r>
            <a:r>
              <a:rPr lang="sr-Cyrl-CS" b="1" dirty="0" smtClean="0"/>
              <a:t>релаксирајући</a:t>
            </a:r>
            <a:r>
              <a:rPr lang="sr-Latn-CS" b="1" dirty="0" smtClean="0"/>
              <a:t> </a:t>
            </a:r>
            <a:r>
              <a:rPr lang="sr-Cyrl-CS" b="1" dirty="0" smtClean="0"/>
              <a:t>сан</a:t>
            </a:r>
            <a:r>
              <a:rPr lang="sr-Latn-CS" dirty="0" smtClean="0"/>
              <a:t> - </a:t>
            </a:r>
            <a:r>
              <a:rPr lang="sr-Cyrl-CS" dirty="0" smtClean="0"/>
              <a:t>магнетотерапија</a:t>
            </a:r>
            <a:r>
              <a:rPr lang="sr-Latn-CS" dirty="0" smtClean="0"/>
              <a:t> </a:t>
            </a:r>
            <a:r>
              <a:rPr lang="sr-Cyrl-CS" dirty="0" smtClean="0"/>
              <a:t>враћа</a:t>
            </a:r>
            <a:r>
              <a:rPr lang="sr-Latn-CS" dirty="0" smtClean="0"/>
              <a:t> </a:t>
            </a:r>
            <a:r>
              <a:rPr lang="sr-Cyrl-CS" dirty="0" smtClean="0"/>
              <a:t>ниво</a:t>
            </a:r>
            <a:r>
              <a:rPr lang="sr-Latn-CS" dirty="0" smtClean="0"/>
              <a:t> </a:t>
            </a:r>
            <a:r>
              <a:rPr lang="sr-Cyrl-CS" dirty="0" smtClean="0"/>
              <a:t>мелатонина</a:t>
            </a:r>
            <a:r>
              <a:rPr lang="sr-Latn-CS" dirty="0" smtClean="0"/>
              <a:t> (</a:t>
            </a:r>
            <a:r>
              <a:rPr lang="sr-Cyrl-CS" dirty="0" smtClean="0"/>
              <a:t>хормона</a:t>
            </a:r>
            <a:r>
              <a:rPr lang="sr-Latn-CS" dirty="0" smtClean="0"/>
              <a:t> </a:t>
            </a:r>
            <a:r>
              <a:rPr lang="sr-Cyrl-CS" dirty="0" smtClean="0"/>
              <a:t>спавања</a:t>
            </a:r>
            <a:r>
              <a:rPr lang="sr-Latn-CS" dirty="0" smtClean="0"/>
              <a:t>) </a:t>
            </a:r>
            <a:r>
              <a:rPr lang="sr-Cyrl-CS" dirty="0" smtClean="0"/>
              <a:t>на</a:t>
            </a:r>
            <a:r>
              <a:rPr lang="sr-Latn-CS" dirty="0" smtClean="0"/>
              <a:t> </a:t>
            </a:r>
            <a:r>
              <a:rPr lang="sr-Cyrl-CS" dirty="0" smtClean="0"/>
              <a:t>свој</a:t>
            </a:r>
            <a:r>
              <a:rPr lang="sr-Latn-CS" dirty="0" smtClean="0"/>
              <a:t> </a:t>
            </a:r>
            <a:r>
              <a:rPr lang="sr-Cyrl-CS" dirty="0" smtClean="0"/>
              <a:t>оптимални</a:t>
            </a:r>
            <a:r>
              <a:rPr lang="sr-Latn-CS" dirty="0" smtClean="0"/>
              <a:t> </a:t>
            </a:r>
            <a:r>
              <a:rPr lang="sr-Cyrl-CS" dirty="0" smtClean="0"/>
              <a:t>ниво</a:t>
            </a:r>
            <a:r>
              <a:rPr lang="sr-Latn-CS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sr-Cyrl-CS" b="1" dirty="0" smtClean="0"/>
              <a:t>Ојачати</a:t>
            </a:r>
            <a:r>
              <a:rPr lang="sr-Latn-CS" b="1" dirty="0" smtClean="0"/>
              <a:t> </a:t>
            </a:r>
            <a:r>
              <a:rPr lang="sr-Cyrl-CS" b="1" dirty="0" smtClean="0"/>
              <a:t>имунолошки</a:t>
            </a:r>
            <a:r>
              <a:rPr lang="sr-Latn-CS" b="1" dirty="0" smtClean="0"/>
              <a:t> </a:t>
            </a:r>
            <a:r>
              <a:rPr lang="sr-Cyrl-CS" b="1" dirty="0" smtClean="0"/>
              <a:t>систем</a:t>
            </a:r>
            <a:r>
              <a:rPr lang="sr-Latn-CS" dirty="0" smtClean="0"/>
              <a:t> </a:t>
            </a:r>
            <a:r>
              <a:rPr lang="sr-Cyrl-CS" dirty="0" smtClean="0"/>
              <a:t>јер</a:t>
            </a:r>
            <a:r>
              <a:rPr lang="sr-Latn-CS" dirty="0" smtClean="0"/>
              <a:t> </a:t>
            </a:r>
            <a:r>
              <a:rPr lang="sr-Cyrl-CS" dirty="0" smtClean="0"/>
              <a:t>појачавају</a:t>
            </a:r>
            <a:r>
              <a:rPr lang="sr-Latn-CS" dirty="0" smtClean="0"/>
              <a:t> </a:t>
            </a:r>
            <a:r>
              <a:rPr lang="sr-Cyrl-CS" dirty="0" smtClean="0"/>
              <a:t>проток</a:t>
            </a:r>
            <a:r>
              <a:rPr lang="sr-Latn-CS" dirty="0" smtClean="0"/>
              <a:t> </a:t>
            </a:r>
            <a:r>
              <a:rPr lang="sr-Cyrl-CS" dirty="0" smtClean="0"/>
              <a:t>кисеоника</a:t>
            </a:r>
            <a:r>
              <a:rPr lang="sr-Latn-CS" dirty="0" smtClean="0"/>
              <a:t> </a:t>
            </a:r>
            <a:r>
              <a:rPr lang="sr-Cyrl-CS" dirty="0" smtClean="0"/>
              <a:t>и</a:t>
            </a:r>
            <a:r>
              <a:rPr lang="sr-Latn-CS" dirty="0" smtClean="0"/>
              <a:t> </a:t>
            </a:r>
            <a:r>
              <a:rPr lang="sr-Cyrl-CS" dirty="0" smtClean="0"/>
              <a:t>храњивих</a:t>
            </a:r>
            <a:r>
              <a:rPr lang="sr-Latn-CS" dirty="0" smtClean="0"/>
              <a:t> </a:t>
            </a:r>
            <a:r>
              <a:rPr lang="sr-Cyrl-CS" dirty="0" smtClean="0"/>
              <a:t>материја</a:t>
            </a:r>
            <a:r>
              <a:rPr lang="sr-Latn-CS" dirty="0" smtClean="0"/>
              <a:t>, </a:t>
            </a:r>
            <a:r>
              <a:rPr lang="sr-Cyrl-CS" dirty="0" smtClean="0"/>
              <a:t>балансирају</a:t>
            </a:r>
            <a:r>
              <a:rPr lang="sr-Latn-CS" dirty="0" smtClean="0"/>
              <a:t> </a:t>
            </a:r>
            <a:r>
              <a:rPr lang="sr-Cyrl-CS" dirty="0" smtClean="0"/>
              <a:t>хормоне</a:t>
            </a:r>
            <a:r>
              <a:rPr lang="sr-Latn-CS" dirty="0" smtClean="0"/>
              <a:t> </a:t>
            </a:r>
            <a:r>
              <a:rPr lang="sr-Cyrl-CS" dirty="0" smtClean="0"/>
              <a:t>и</a:t>
            </a:r>
            <a:r>
              <a:rPr lang="sr-Latn-CS" dirty="0" smtClean="0"/>
              <a:t> "</a:t>
            </a:r>
            <a:r>
              <a:rPr lang="sr-Cyrl-CS" dirty="0" smtClean="0"/>
              <a:t>одмарају</a:t>
            </a:r>
            <a:r>
              <a:rPr lang="sr-Latn-CS" dirty="0" smtClean="0"/>
              <a:t>" </a:t>
            </a:r>
            <a:r>
              <a:rPr lang="sr-Cyrl-CS" dirty="0" smtClean="0"/>
              <a:t>срце</a:t>
            </a:r>
            <a:r>
              <a:rPr lang="sr-Latn-CS" dirty="0" smtClean="0"/>
              <a:t>. </a:t>
            </a:r>
          </a:p>
          <a:p>
            <a:pPr>
              <a:lnSpc>
                <a:spcPct val="80000"/>
              </a:lnSpc>
            </a:pPr>
            <a:r>
              <a:rPr lang="sr-Cyrl-CS" b="1" dirty="0" smtClean="0"/>
              <a:t>Смањити</a:t>
            </a:r>
            <a:r>
              <a:rPr lang="sr-Latn-CS" b="1" dirty="0" smtClean="0"/>
              <a:t> </a:t>
            </a:r>
            <a:r>
              <a:rPr lang="sr-Cyrl-CS" b="1" dirty="0" smtClean="0"/>
              <a:t>или</a:t>
            </a:r>
            <a:r>
              <a:rPr lang="sr-Latn-CS" b="1" dirty="0" smtClean="0"/>
              <a:t> </a:t>
            </a:r>
            <a:r>
              <a:rPr lang="sr-Cyrl-CS" b="1" dirty="0" smtClean="0"/>
              <a:t>потпуно</a:t>
            </a:r>
            <a:r>
              <a:rPr lang="sr-Latn-CS" b="1" dirty="0" smtClean="0"/>
              <a:t> </a:t>
            </a:r>
            <a:r>
              <a:rPr lang="sr-Cyrl-CS" b="1" dirty="0" smtClean="0"/>
              <a:t>уклонити</a:t>
            </a:r>
            <a:r>
              <a:rPr lang="sr-Latn-CS" b="1" dirty="0" smtClean="0"/>
              <a:t> </a:t>
            </a:r>
            <a:r>
              <a:rPr lang="sr-Cyrl-CS" b="1" dirty="0" smtClean="0"/>
              <a:t>бол</a:t>
            </a:r>
            <a:r>
              <a:rPr lang="sr-Latn-CS" b="1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Магнетотерапија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CS" dirty="0" smtClean="0"/>
              <a:t>Магнетотерапија је примена константног </a:t>
            </a:r>
            <a:r>
              <a:rPr lang="sr-Cyrl-CS" dirty="0" smtClean="0"/>
              <a:t>или </a:t>
            </a:r>
            <a:r>
              <a:rPr lang="sr-Cyrl-CS" dirty="0" smtClean="0"/>
              <a:t>променњивог магнетног </a:t>
            </a:r>
            <a:r>
              <a:rPr lang="sr-Cyrl-CS" dirty="0" smtClean="0"/>
              <a:t>поља</a:t>
            </a:r>
          </a:p>
          <a:p>
            <a:r>
              <a:rPr lang="sr-Cyrl-CS" dirty="0" smtClean="0"/>
              <a:t> Користи се у превенцији, лечењу </a:t>
            </a:r>
            <a:r>
              <a:rPr lang="sr-Cyrl-CS" dirty="0" smtClean="0"/>
              <a:t>и </a:t>
            </a:r>
            <a:r>
              <a:rPr lang="sr-Cyrl-CS" dirty="0" smtClean="0"/>
              <a:t>рехабилитацији</a:t>
            </a:r>
            <a:endParaRPr lang="sr-Cyrl-CS" dirty="0" smtClean="0"/>
          </a:p>
          <a:p>
            <a:endParaRPr lang="sr-Cyrl-CS" dirty="0" smtClean="0"/>
          </a:p>
          <a:p>
            <a:r>
              <a:rPr lang="sr-Cyrl-CS" dirty="0" smtClean="0"/>
              <a:t>МП постоји око проводника са струјом и око сталних магнета</a:t>
            </a:r>
          </a:p>
          <a:p>
            <a:r>
              <a:rPr lang="sr-Cyrl-CS" dirty="0" smtClean="0"/>
              <a:t>Бира се поље таквих карактеристика </a:t>
            </a:r>
            <a:r>
              <a:rPr lang="sr-Cyrl-CS" dirty="0" smtClean="0"/>
              <a:t>које </a:t>
            </a:r>
            <a:r>
              <a:rPr lang="sr-Cyrl-CS" dirty="0" smtClean="0"/>
              <a:t>ће интерферирати са МП јединке</a:t>
            </a:r>
            <a:endParaRPr lang="sr-Latn-CS" dirty="0" smtClean="0"/>
          </a:p>
          <a:p>
            <a:r>
              <a:rPr lang="sr-Cyrl-CS" dirty="0" smtClean="0"/>
              <a:t>Биолошко ЕМП 10-14Т</a:t>
            </a:r>
          </a:p>
          <a:p>
            <a:r>
              <a:rPr lang="sr-Cyrl-CS" dirty="0" smtClean="0"/>
              <a:t>Геомагнетно поље 47</a:t>
            </a:r>
            <a:r>
              <a:rPr lang="sr-Latn-CS" dirty="0" smtClean="0"/>
              <a:t>mT</a:t>
            </a:r>
            <a:r>
              <a:rPr lang="sr-Cyrl-CS" dirty="0" smtClean="0"/>
              <a:t>;магнетне буре</a:t>
            </a:r>
          </a:p>
          <a:p>
            <a:r>
              <a:rPr lang="sr-Cyrl-CS" dirty="0" smtClean="0"/>
              <a:t>Дијагностичка примена магнета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8" descr="Magnetoterapija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571612"/>
            <a:ext cx="5214974" cy="4786346"/>
          </a:xfrm>
          <a:solidFill>
            <a:schemeClr val="accent1"/>
          </a:solidFill>
          <a:ln w="57150" cmpd="thinThick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Извори МП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altLang="en-US" dirty="0" smtClean="0"/>
              <a:t>Безапаратурни(стални</a:t>
            </a:r>
            <a:r>
              <a:rPr lang="ru-RU" altLang="en-US" dirty="0" smtClean="0"/>
              <a:t>):</a:t>
            </a:r>
          </a:p>
          <a:p>
            <a:pPr marL="857250" lvl="1" indent="-457200">
              <a:buFont typeface="Wingdings" pitchFamily="2" charset="2"/>
              <a:buChar char="§"/>
            </a:pPr>
            <a:r>
              <a:rPr lang="ru-RU" altLang="en-US" sz="2400" dirty="0" smtClean="0"/>
              <a:t>магнетофоре</a:t>
            </a:r>
          </a:p>
          <a:p>
            <a:pPr marL="857250" lvl="1" indent="-457200">
              <a:buFont typeface="Wingdings" pitchFamily="2" charset="2"/>
              <a:buChar char="§"/>
            </a:pPr>
            <a:r>
              <a:rPr lang="ru-RU" altLang="en-US" sz="2400" dirty="0" smtClean="0"/>
              <a:t>потковичасти магнети</a:t>
            </a:r>
            <a:endParaRPr lang="en-US" altLang="en-US" sz="2400" dirty="0" smtClean="0"/>
          </a:p>
          <a:p>
            <a:endParaRPr lang="en-US" altLang="en-US" dirty="0" smtClean="0"/>
          </a:p>
          <a:p>
            <a:r>
              <a:rPr lang="ru-RU" altLang="en-US" dirty="0" smtClean="0"/>
              <a:t>Апаратурни</a:t>
            </a:r>
            <a:endParaRPr lang="ru-RU" altLang="en-US" dirty="0" smtClean="0"/>
          </a:p>
          <a:p>
            <a:pPr marL="857250" lvl="1" indent="-457200">
              <a:buFont typeface="Wingdings" pitchFamily="2" charset="2"/>
              <a:buChar char="§"/>
            </a:pPr>
            <a:r>
              <a:rPr lang="ru-RU" altLang="en-US" sz="2200" dirty="0" smtClean="0"/>
              <a:t>нискофреквентна 2-100 </a:t>
            </a:r>
            <a:r>
              <a:rPr lang="en-US" altLang="en-US" sz="2200" dirty="0" smtClean="0"/>
              <a:t>Hz</a:t>
            </a:r>
            <a:r>
              <a:rPr lang="ru-RU" altLang="en-US" sz="2200" dirty="0" smtClean="0"/>
              <a:t> (</a:t>
            </a:r>
            <a:r>
              <a:rPr lang="en-US" altLang="en-US" sz="2200" dirty="0" smtClean="0"/>
              <a:t>ELEC</a:t>
            </a:r>
            <a:r>
              <a:rPr lang="ru-RU" altLang="en-US" sz="2200" dirty="0" smtClean="0"/>
              <a:t>)</a:t>
            </a:r>
          </a:p>
          <a:p>
            <a:pPr marL="857250" lvl="1" indent="-457200">
              <a:buFont typeface="Wingdings" pitchFamily="2" charset="2"/>
              <a:buChar char="§"/>
            </a:pPr>
            <a:r>
              <a:rPr lang="ru-RU" altLang="en-US" sz="2200" dirty="0" smtClean="0"/>
              <a:t>високофреквентна 100- 640 </a:t>
            </a:r>
            <a:r>
              <a:rPr lang="en-US" altLang="en-US" sz="2200" dirty="0" smtClean="0"/>
              <a:t>Hz</a:t>
            </a:r>
            <a:r>
              <a:rPr lang="ru-RU" altLang="en-US" sz="2200" dirty="0" smtClean="0"/>
              <a:t> (</a:t>
            </a:r>
            <a:r>
              <a:rPr lang="en-US" altLang="en-US" sz="2200" dirty="0" smtClean="0"/>
              <a:t>THELF</a:t>
            </a:r>
            <a:r>
              <a:rPr lang="ru-RU" altLang="en-US" sz="2200" dirty="0" smtClean="0"/>
              <a:t>)</a:t>
            </a:r>
            <a:endParaRPr lang="en-US" altLang="en-US" sz="22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Примарни ефекти МП</a:t>
            </a:r>
            <a:endParaRPr lang="en-US" dirty="0"/>
          </a:p>
        </p:txBody>
      </p:sp>
      <p:pic>
        <p:nvPicPr>
          <p:cNvPr id="4" name="Picture 4" descr="hiperpolarizacija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428736"/>
            <a:ext cx="6429420" cy="5214974"/>
          </a:xfr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741</Words>
  <Application>Microsoft Office PowerPoint</Application>
  <PresentationFormat>On-screen Show (4:3)</PresentationFormat>
  <Paragraphs>174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Магнетотерапија</vt:lpstr>
      <vt:lpstr>Историјат магнетотерапије</vt:lpstr>
      <vt:lpstr>Историјат магнетотерапије</vt:lpstr>
      <vt:lpstr>Slide 4</vt:lpstr>
      <vt:lpstr>Терапијски магнети могу</vt:lpstr>
      <vt:lpstr>Магнетотерапија</vt:lpstr>
      <vt:lpstr>Slide 7</vt:lpstr>
      <vt:lpstr>Извори МП</vt:lpstr>
      <vt:lpstr>Примарни ефекти МП</vt:lpstr>
      <vt:lpstr>Slide 10</vt:lpstr>
      <vt:lpstr>Секундарни ефекти МП</vt:lpstr>
      <vt:lpstr>Slide 12</vt:lpstr>
      <vt:lpstr>Апарат са соленоидом</vt:lpstr>
      <vt:lpstr>Slide 14</vt:lpstr>
      <vt:lpstr>Примена МП</vt:lpstr>
      <vt:lpstr>Дозирање МП</vt:lpstr>
      <vt:lpstr>Slide 17</vt:lpstr>
      <vt:lpstr>Запаљења</vt:lpstr>
      <vt:lpstr>Сметње крвотока</vt:lpstr>
      <vt:lpstr>Регресивне сметње</vt:lpstr>
      <vt:lpstr>Посттрауматска стања</vt:lpstr>
      <vt:lpstr>Контраиндикације за МП</vt:lpstr>
      <vt:lpstr>Предности МП</vt:lpstr>
      <vt:lpstr>Недостаци магнетотерапије</vt:lpstr>
      <vt:lpstr>Контраиндикације за МП</vt:lpstr>
      <vt:lpstr>Пропратне појаве</vt:lpstr>
      <vt:lpstr>,,Прозорско понашање живих бића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Магнетотерапија</dc:title>
  <dc:creator>Info</dc:creator>
  <cp:lastModifiedBy>Info</cp:lastModifiedBy>
  <cp:revision>5</cp:revision>
  <dcterms:created xsi:type="dcterms:W3CDTF">2020-09-29T06:23:18Z</dcterms:created>
  <dcterms:modified xsi:type="dcterms:W3CDTF">2020-09-29T07:11:59Z</dcterms:modified>
</cp:coreProperties>
</file>